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2"/>
  </p:notesMasterIdLst>
  <p:handoutMasterIdLst>
    <p:handoutMasterId r:id="rId43"/>
  </p:handoutMasterIdLst>
  <p:sldIdLst>
    <p:sldId id="256" r:id="rId5"/>
    <p:sldId id="270" r:id="rId6"/>
    <p:sldId id="272" r:id="rId7"/>
    <p:sldId id="259" r:id="rId8"/>
    <p:sldId id="260" r:id="rId9"/>
    <p:sldId id="273" r:id="rId10"/>
    <p:sldId id="271" r:id="rId11"/>
    <p:sldId id="274" r:id="rId12"/>
    <p:sldId id="298" r:id="rId13"/>
    <p:sldId id="299" r:id="rId14"/>
    <p:sldId id="267" r:id="rId15"/>
    <p:sldId id="300" r:id="rId16"/>
    <p:sldId id="276" r:id="rId17"/>
    <p:sldId id="277" r:id="rId18"/>
    <p:sldId id="282" r:id="rId19"/>
    <p:sldId id="301" r:id="rId20"/>
    <p:sldId id="302" r:id="rId21"/>
    <p:sldId id="278" r:id="rId22"/>
    <p:sldId id="279" r:id="rId23"/>
    <p:sldId id="303" r:id="rId24"/>
    <p:sldId id="280" r:id="rId25"/>
    <p:sldId id="285" r:id="rId26"/>
    <p:sldId id="283" r:id="rId27"/>
    <p:sldId id="284" r:id="rId28"/>
    <p:sldId id="281" r:id="rId29"/>
    <p:sldId id="306" r:id="rId30"/>
    <p:sldId id="304" r:id="rId31"/>
    <p:sldId id="305" r:id="rId32"/>
    <p:sldId id="288" r:id="rId33"/>
    <p:sldId id="289" r:id="rId34"/>
    <p:sldId id="290" r:id="rId35"/>
    <p:sldId id="292" r:id="rId36"/>
    <p:sldId id="293" r:id="rId37"/>
    <p:sldId id="295" r:id="rId38"/>
    <p:sldId id="294" r:id="rId39"/>
    <p:sldId id="296" r:id="rId40"/>
    <p:sldId id="307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6" d="100"/>
          <a:sy n="96" d="100"/>
        </p:scale>
        <p:origin x="17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handoutMaster" Target="handoutMasters/handoutMaster1.xml"/><Relationship Id="rId48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MA-(SJA)-Dr. Sanjeda  Ahmed" userId="98ebea0d-7abc-4bfb-bb94-2397010c37e9" providerId="ADAL" clId="{C0700376-D9A9-4469-BFB4-275B32C1BDB7}"/>
    <pc:docChg chg="custSel modSld">
      <pc:chgData name="DMA-(SJA)-Dr. Sanjeda  Ahmed" userId="98ebea0d-7abc-4bfb-bb94-2397010c37e9" providerId="ADAL" clId="{C0700376-D9A9-4469-BFB4-275B32C1BDB7}" dt="2026-07-01T06:06:40.065" v="2" actId="478"/>
      <pc:docMkLst>
        <pc:docMk/>
      </pc:docMkLst>
      <pc:sldChg chg="addSp delSp modSp mod">
        <pc:chgData name="DMA-(SJA)-Dr. Sanjeda  Ahmed" userId="98ebea0d-7abc-4bfb-bb94-2397010c37e9" providerId="ADAL" clId="{C0700376-D9A9-4469-BFB4-275B32C1BDB7}" dt="2026-07-01T06:06:40.065" v="2" actId="478"/>
        <pc:sldMkLst>
          <pc:docMk/>
          <pc:sldMk cId="1652133998" sldId="256"/>
        </pc:sldMkLst>
        <pc:spChg chg="add del mod">
          <ac:chgData name="DMA-(SJA)-Dr. Sanjeda  Ahmed" userId="98ebea0d-7abc-4bfb-bb94-2397010c37e9" providerId="ADAL" clId="{C0700376-D9A9-4469-BFB4-275B32C1BDB7}" dt="2026-07-01T06:06:40.065" v="2" actId="478"/>
          <ac:spMkLst>
            <pc:docMk/>
            <pc:sldMk cId="1652133998" sldId="256"/>
            <ac:spMk id="5" creationId="{E7F96A35-6305-98F5-349B-1198C612526B}"/>
          </ac:spMkLst>
        </pc:spChg>
        <pc:spChg chg="del mod">
          <ac:chgData name="DMA-(SJA)-Dr. Sanjeda  Ahmed" userId="98ebea0d-7abc-4bfb-bb94-2397010c37e9" providerId="ADAL" clId="{C0700376-D9A9-4469-BFB4-275B32C1BDB7}" dt="2026-07-01T06:06:34.576" v="1" actId="478"/>
          <ac:spMkLst>
            <pc:docMk/>
            <pc:sldMk cId="1652133998" sldId="256"/>
            <ac:spMk id="7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C18FBF-3FF5-4C16-97CF-AF03740D7AB6}" type="doc">
      <dgm:prSet loTypeId="urn:microsoft.com/office/officeart/2005/8/layout/hList9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F1B46E-22B2-4721-950C-8704487586DC}">
      <dgm:prSet phldrT="[Text]" custT="1"/>
      <dgm:spPr/>
      <dgm:t>
        <a:bodyPr/>
        <a:lstStyle/>
        <a:p>
          <a:r>
            <a:rPr lang="en-US" sz="3200" b="1" dirty="0"/>
            <a:t>1 </a:t>
          </a:r>
        </a:p>
      </dgm:t>
    </dgm:pt>
    <dgm:pt modelId="{E8A66543-CC4D-4785-A93E-5B125E09F826}" type="parTrans" cxnId="{2C8317B2-2EBB-4589-86EA-C77B3B6E81AA}">
      <dgm:prSet/>
      <dgm:spPr/>
      <dgm:t>
        <a:bodyPr/>
        <a:lstStyle/>
        <a:p>
          <a:endParaRPr lang="en-US"/>
        </a:p>
      </dgm:t>
    </dgm:pt>
    <dgm:pt modelId="{A7E2530A-34E2-4E9F-BC78-8920BA140C41}" type="sibTrans" cxnId="{2C8317B2-2EBB-4589-86EA-C77B3B6E81AA}">
      <dgm:prSet/>
      <dgm:spPr/>
      <dgm:t>
        <a:bodyPr/>
        <a:lstStyle/>
        <a:p>
          <a:endParaRPr lang="en-US"/>
        </a:p>
      </dgm:t>
    </dgm:pt>
    <dgm:pt modelId="{9D72CDD3-5859-43DB-BD75-0C3C30E3DE62}">
      <dgm:prSet phldrT="[Text]"/>
      <dgm:spPr/>
      <dgm:t>
        <a:bodyPr/>
        <a:lstStyle/>
        <a:p>
          <a:pPr algn="ctr"/>
          <a:r>
            <a:rPr lang="en-US" b="1" dirty="0"/>
            <a:t>Individual level</a:t>
          </a:r>
        </a:p>
        <a:p>
          <a:pPr algn="l"/>
          <a:r>
            <a:rPr lang="en-US" dirty="0"/>
            <a:t>Patient–physician interactions.</a:t>
          </a:r>
        </a:p>
      </dgm:t>
    </dgm:pt>
    <dgm:pt modelId="{1D5B1F83-33A7-4298-BC11-2B1252AFAEA5}" type="parTrans" cxnId="{DDB5AD9A-40B0-48EF-AF2C-8CCDA330F7FE}">
      <dgm:prSet/>
      <dgm:spPr/>
      <dgm:t>
        <a:bodyPr/>
        <a:lstStyle/>
        <a:p>
          <a:endParaRPr lang="en-US"/>
        </a:p>
      </dgm:t>
    </dgm:pt>
    <dgm:pt modelId="{15E25BD4-1EBF-43C2-8885-DBF66B8429E1}" type="sibTrans" cxnId="{DDB5AD9A-40B0-48EF-AF2C-8CCDA330F7FE}">
      <dgm:prSet/>
      <dgm:spPr/>
      <dgm:t>
        <a:bodyPr/>
        <a:lstStyle/>
        <a:p>
          <a:endParaRPr lang="en-US"/>
        </a:p>
      </dgm:t>
    </dgm:pt>
    <dgm:pt modelId="{F2881FB1-6580-4F21-A283-BFAA6F91D5D2}">
      <dgm:prSet phldrT="[Text]" custT="1"/>
      <dgm:spPr/>
      <dgm:t>
        <a:bodyPr/>
        <a:lstStyle/>
        <a:p>
          <a:r>
            <a:rPr lang="en-US" sz="3200" b="1" dirty="0"/>
            <a:t>2</a:t>
          </a:r>
        </a:p>
      </dgm:t>
    </dgm:pt>
    <dgm:pt modelId="{2D960FDD-BADA-480D-9043-497C56588AD3}" type="parTrans" cxnId="{4A31D641-1B5D-46D3-B685-0C4DC6EFE71B}">
      <dgm:prSet/>
      <dgm:spPr/>
      <dgm:t>
        <a:bodyPr/>
        <a:lstStyle/>
        <a:p>
          <a:endParaRPr lang="en-US"/>
        </a:p>
      </dgm:t>
    </dgm:pt>
    <dgm:pt modelId="{A5ABDC17-7AB5-4F0E-992A-F9343F5D74EB}" type="sibTrans" cxnId="{4A31D641-1B5D-46D3-B685-0C4DC6EFE71B}">
      <dgm:prSet/>
      <dgm:spPr/>
      <dgm:t>
        <a:bodyPr/>
        <a:lstStyle/>
        <a:p>
          <a:endParaRPr lang="en-US"/>
        </a:p>
      </dgm:t>
    </dgm:pt>
    <dgm:pt modelId="{D5197DDB-D5D2-499F-B255-CF7BB5AE2B43}">
      <dgm:prSet phldrT="[Text]"/>
      <dgm:spPr/>
      <dgm:t>
        <a:bodyPr/>
        <a:lstStyle/>
        <a:p>
          <a:pPr algn="ctr"/>
          <a:r>
            <a:rPr lang="en-US" b="1" dirty="0"/>
            <a:t>Institutional level</a:t>
          </a:r>
        </a:p>
        <a:p>
          <a:pPr algn="ctr"/>
          <a:r>
            <a:rPr lang="en-US" dirty="0"/>
            <a:t>Hospital policy and professional standards.</a:t>
          </a:r>
        </a:p>
      </dgm:t>
    </dgm:pt>
    <dgm:pt modelId="{B14A4DC9-F40A-4867-ADB8-4BA8A1F83766}" type="parTrans" cxnId="{3204ED53-15A0-4643-A582-021A785F1BA2}">
      <dgm:prSet/>
      <dgm:spPr/>
      <dgm:t>
        <a:bodyPr/>
        <a:lstStyle/>
        <a:p>
          <a:endParaRPr lang="en-US"/>
        </a:p>
      </dgm:t>
    </dgm:pt>
    <dgm:pt modelId="{29F2454A-2FA8-4B3A-AC63-4A0B9FD04A75}" type="sibTrans" cxnId="{3204ED53-15A0-4643-A582-021A785F1BA2}">
      <dgm:prSet/>
      <dgm:spPr/>
      <dgm:t>
        <a:bodyPr/>
        <a:lstStyle/>
        <a:p>
          <a:endParaRPr lang="en-US"/>
        </a:p>
      </dgm:t>
    </dgm:pt>
    <dgm:pt modelId="{6352CA33-6755-44BE-808F-400DA4CF80A7}">
      <dgm:prSet phldrT="[Text]" custT="1"/>
      <dgm:spPr/>
      <dgm:t>
        <a:bodyPr/>
        <a:lstStyle/>
        <a:p>
          <a:r>
            <a:rPr lang="en-US" sz="3200" b="1" dirty="0"/>
            <a:t>3</a:t>
          </a:r>
        </a:p>
      </dgm:t>
    </dgm:pt>
    <dgm:pt modelId="{AEB59203-63BA-4A96-BADC-40BAEBD9AA40}" type="parTrans" cxnId="{82BAE5DD-3A79-4870-9019-1254385E0650}">
      <dgm:prSet/>
      <dgm:spPr/>
      <dgm:t>
        <a:bodyPr/>
        <a:lstStyle/>
        <a:p>
          <a:endParaRPr lang="en-US"/>
        </a:p>
      </dgm:t>
    </dgm:pt>
    <dgm:pt modelId="{AAB4CF73-4B9B-4AA0-9074-16C2D2AE00A1}" type="sibTrans" cxnId="{82BAE5DD-3A79-4870-9019-1254385E0650}">
      <dgm:prSet/>
      <dgm:spPr/>
      <dgm:t>
        <a:bodyPr/>
        <a:lstStyle/>
        <a:p>
          <a:endParaRPr lang="en-US"/>
        </a:p>
      </dgm:t>
    </dgm:pt>
    <dgm:pt modelId="{9614A323-64B1-4077-A841-022051EC749A}">
      <dgm:prSet phldrT="[Text]"/>
      <dgm:spPr/>
      <dgm:t>
        <a:bodyPr/>
        <a:lstStyle/>
        <a:p>
          <a:pPr algn="ctr"/>
          <a:r>
            <a:rPr lang="en-US" b="1" dirty="0"/>
            <a:t>Societal level</a:t>
          </a:r>
        </a:p>
        <a:p>
          <a:pPr algn="ctr"/>
          <a:r>
            <a:rPr lang="en-US" b="1" dirty="0"/>
            <a:t> </a:t>
          </a:r>
          <a:r>
            <a:rPr lang="en-US" b="0" dirty="0"/>
            <a:t>P</a:t>
          </a:r>
          <a:r>
            <a:rPr lang="en-US" dirty="0"/>
            <a:t>ublic health policy and justice in access to care.</a:t>
          </a:r>
        </a:p>
      </dgm:t>
    </dgm:pt>
    <dgm:pt modelId="{E5F6BCBD-B84E-4018-BE9E-BF57FF3B4B36}" type="parTrans" cxnId="{FC7BD086-74EA-4D6C-9657-E916D355F209}">
      <dgm:prSet/>
      <dgm:spPr/>
      <dgm:t>
        <a:bodyPr/>
        <a:lstStyle/>
        <a:p>
          <a:endParaRPr lang="en-US"/>
        </a:p>
      </dgm:t>
    </dgm:pt>
    <dgm:pt modelId="{FEC2A79F-8857-403A-A738-E8CE75C965E2}" type="sibTrans" cxnId="{FC7BD086-74EA-4D6C-9657-E916D355F209}">
      <dgm:prSet/>
      <dgm:spPr/>
      <dgm:t>
        <a:bodyPr/>
        <a:lstStyle/>
        <a:p>
          <a:endParaRPr lang="en-US"/>
        </a:p>
      </dgm:t>
    </dgm:pt>
    <dgm:pt modelId="{DB9FB862-4759-4D6A-84F3-01524B92723B}">
      <dgm:prSet phldrT="[Text]"/>
      <dgm:spPr/>
      <dgm:t>
        <a:bodyPr/>
        <a:lstStyle/>
        <a:p>
          <a:r>
            <a:rPr lang="en-US" dirty="0"/>
            <a:t>Case-based reasoning helps integrate all levels.</a:t>
          </a:r>
        </a:p>
      </dgm:t>
    </dgm:pt>
    <dgm:pt modelId="{CD1EE44C-3116-420B-89E3-1D797CB25D34}" type="parTrans" cxnId="{70CAB4FC-3D17-49C2-8A7B-F387031FCDCA}">
      <dgm:prSet/>
      <dgm:spPr/>
      <dgm:t>
        <a:bodyPr/>
        <a:lstStyle/>
        <a:p>
          <a:endParaRPr lang="en-US"/>
        </a:p>
      </dgm:t>
    </dgm:pt>
    <dgm:pt modelId="{4BD4D4A5-043E-4ED5-A5CA-8D46DADC3150}" type="sibTrans" cxnId="{70CAB4FC-3D17-49C2-8A7B-F387031FCDCA}">
      <dgm:prSet/>
      <dgm:spPr/>
      <dgm:t>
        <a:bodyPr/>
        <a:lstStyle/>
        <a:p>
          <a:endParaRPr lang="en-US"/>
        </a:p>
      </dgm:t>
    </dgm:pt>
    <dgm:pt modelId="{7FCE83D9-631B-4420-BBFC-CA0AFA59F747}">
      <dgm:prSet phldrT="[Text]" custT="1"/>
      <dgm:spPr/>
      <dgm:t>
        <a:bodyPr/>
        <a:lstStyle/>
        <a:p>
          <a:r>
            <a:rPr lang="en-US" sz="3200" dirty="0"/>
            <a:t>4</a:t>
          </a:r>
        </a:p>
      </dgm:t>
    </dgm:pt>
    <dgm:pt modelId="{1B48A0DE-4031-4D45-86A1-94CDAF68824A}" type="sibTrans" cxnId="{E572418E-4340-4448-940D-253A2FA3B9B3}">
      <dgm:prSet/>
      <dgm:spPr/>
      <dgm:t>
        <a:bodyPr/>
        <a:lstStyle/>
        <a:p>
          <a:endParaRPr lang="en-US"/>
        </a:p>
      </dgm:t>
    </dgm:pt>
    <dgm:pt modelId="{C61EC981-13FA-4710-B079-D35692EEB764}" type="parTrans" cxnId="{E572418E-4340-4448-940D-253A2FA3B9B3}">
      <dgm:prSet/>
      <dgm:spPr/>
      <dgm:t>
        <a:bodyPr/>
        <a:lstStyle/>
        <a:p>
          <a:endParaRPr lang="en-US"/>
        </a:p>
      </dgm:t>
    </dgm:pt>
    <dgm:pt modelId="{0DC7A063-583D-4B0F-88B2-BD54F95D95AF}" type="pres">
      <dgm:prSet presAssocID="{00C18FBF-3FF5-4C16-97CF-AF03740D7AB6}" presName="list" presStyleCnt="0">
        <dgm:presLayoutVars>
          <dgm:dir/>
          <dgm:animLvl val="lvl"/>
        </dgm:presLayoutVars>
      </dgm:prSet>
      <dgm:spPr/>
    </dgm:pt>
    <dgm:pt modelId="{3B23570A-ECC9-4DF8-BCB4-0465C69CBB88}" type="pres">
      <dgm:prSet presAssocID="{B4F1B46E-22B2-4721-950C-8704487586DC}" presName="posSpace" presStyleCnt="0"/>
      <dgm:spPr/>
    </dgm:pt>
    <dgm:pt modelId="{FC66A233-6BBA-46AF-B2F6-28E379B158E2}" type="pres">
      <dgm:prSet presAssocID="{B4F1B46E-22B2-4721-950C-8704487586DC}" presName="vertFlow" presStyleCnt="0"/>
      <dgm:spPr/>
    </dgm:pt>
    <dgm:pt modelId="{46739A04-1AA3-49C6-8EA7-EB1DE975B900}" type="pres">
      <dgm:prSet presAssocID="{B4F1B46E-22B2-4721-950C-8704487586DC}" presName="topSpace" presStyleCnt="0"/>
      <dgm:spPr/>
    </dgm:pt>
    <dgm:pt modelId="{535C6EC9-8098-42C5-8527-E62FF045E4EB}" type="pres">
      <dgm:prSet presAssocID="{B4F1B46E-22B2-4721-950C-8704487586DC}" presName="firstComp" presStyleCnt="0"/>
      <dgm:spPr/>
    </dgm:pt>
    <dgm:pt modelId="{6B08AC4B-4CEC-41E5-AE19-47A4E2720563}" type="pres">
      <dgm:prSet presAssocID="{B4F1B46E-22B2-4721-950C-8704487586DC}" presName="firstChild" presStyleLbl="bgAccFollowNode1" presStyleIdx="0" presStyleCnt="4"/>
      <dgm:spPr/>
    </dgm:pt>
    <dgm:pt modelId="{187D4E8C-5C91-4D00-870C-2C45D4EA263C}" type="pres">
      <dgm:prSet presAssocID="{B4F1B46E-22B2-4721-950C-8704487586DC}" presName="firstChildTx" presStyleLbl="bgAccFollowNode1" presStyleIdx="0" presStyleCnt="4">
        <dgm:presLayoutVars>
          <dgm:bulletEnabled val="1"/>
        </dgm:presLayoutVars>
      </dgm:prSet>
      <dgm:spPr/>
    </dgm:pt>
    <dgm:pt modelId="{3845DB9A-BEF3-4D5D-B9C7-5FC0456401AC}" type="pres">
      <dgm:prSet presAssocID="{B4F1B46E-22B2-4721-950C-8704487586DC}" presName="negSpace" presStyleCnt="0"/>
      <dgm:spPr/>
    </dgm:pt>
    <dgm:pt modelId="{FC7ED273-8CFD-43C2-9C05-44FADF3E0637}" type="pres">
      <dgm:prSet presAssocID="{B4F1B46E-22B2-4721-950C-8704487586DC}" presName="circle" presStyleLbl="node1" presStyleIdx="0" presStyleCnt="4"/>
      <dgm:spPr/>
    </dgm:pt>
    <dgm:pt modelId="{13C564B0-C27E-4ABA-AFDA-59E145B256BA}" type="pres">
      <dgm:prSet presAssocID="{A7E2530A-34E2-4E9F-BC78-8920BA140C41}" presName="transSpace" presStyleCnt="0"/>
      <dgm:spPr/>
    </dgm:pt>
    <dgm:pt modelId="{6300E233-87DF-4270-9808-160BFEB8A5BE}" type="pres">
      <dgm:prSet presAssocID="{F2881FB1-6580-4F21-A283-BFAA6F91D5D2}" presName="posSpace" presStyleCnt="0"/>
      <dgm:spPr/>
    </dgm:pt>
    <dgm:pt modelId="{6E53DEF7-499E-42EE-802D-59B2F8915392}" type="pres">
      <dgm:prSet presAssocID="{F2881FB1-6580-4F21-A283-BFAA6F91D5D2}" presName="vertFlow" presStyleCnt="0"/>
      <dgm:spPr/>
    </dgm:pt>
    <dgm:pt modelId="{E08C30D1-35EA-4D05-9731-5D01E3FCBD09}" type="pres">
      <dgm:prSet presAssocID="{F2881FB1-6580-4F21-A283-BFAA6F91D5D2}" presName="topSpace" presStyleCnt="0"/>
      <dgm:spPr/>
    </dgm:pt>
    <dgm:pt modelId="{2F3BD88A-9166-4A26-B941-B9BAEE1A11D5}" type="pres">
      <dgm:prSet presAssocID="{F2881FB1-6580-4F21-A283-BFAA6F91D5D2}" presName="firstComp" presStyleCnt="0"/>
      <dgm:spPr/>
    </dgm:pt>
    <dgm:pt modelId="{F660F4B9-35DB-4256-A868-A35C6DCCF6B2}" type="pres">
      <dgm:prSet presAssocID="{F2881FB1-6580-4F21-A283-BFAA6F91D5D2}" presName="firstChild" presStyleLbl="bgAccFollowNode1" presStyleIdx="1" presStyleCnt="4"/>
      <dgm:spPr/>
    </dgm:pt>
    <dgm:pt modelId="{10C9E3CF-3A8F-4100-8ACD-91E2373197A2}" type="pres">
      <dgm:prSet presAssocID="{F2881FB1-6580-4F21-A283-BFAA6F91D5D2}" presName="firstChildTx" presStyleLbl="bgAccFollowNode1" presStyleIdx="1" presStyleCnt="4">
        <dgm:presLayoutVars>
          <dgm:bulletEnabled val="1"/>
        </dgm:presLayoutVars>
      </dgm:prSet>
      <dgm:spPr/>
    </dgm:pt>
    <dgm:pt modelId="{69136330-53DB-4978-A56B-160862279381}" type="pres">
      <dgm:prSet presAssocID="{F2881FB1-6580-4F21-A283-BFAA6F91D5D2}" presName="negSpace" presStyleCnt="0"/>
      <dgm:spPr/>
    </dgm:pt>
    <dgm:pt modelId="{FD776C1E-557E-4553-9447-49B69EEC7907}" type="pres">
      <dgm:prSet presAssocID="{F2881FB1-6580-4F21-A283-BFAA6F91D5D2}" presName="circle" presStyleLbl="node1" presStyleIdx="1" presStyleCnt="4" custLinFactNeighborX="2445" custLinFactNeighborY="1834"/>
      <dgm:spPr/>
    </dgm:pt>
    <dgm:pt modelId="{FC2522F1-14BB-4B37-B60E-2E8A7E8A6C30}" type="pres">
      <dgm:prSet presAssocID="{A5ABDC17-7AB5-4F0E-992A-F9343F5D74EB}" presName="transSpace" presStyleCnt="0"/>
      <dgm:spPr/>
    </dgm:pt>
    <dgm:pt modelId="{2C2F6211-85A7-47FE-9239-DE94DF41A263}" type="pres">
      <dgm:prSet presAssocID="{6352CA33-6755-44BE-808F-400DA4CF80A7}" presName="posSpace" presStyleCnt="0"/>
      <dgm:spPr/>
    </dgm:pt>
    <dgm:pt modelId="{7B0C2EAE-70CB-4160-863D-210C3C66D5FD}" type="pres">
      <dgm:prSet presAssocID="{6352CA33-6755-44BE-808F-400DA4CF80A7}" presName="vertFlow" presStyleCnt="0"/>
      <dgm:spPr/>
    </dgm:pt>
    <dgm:pt modelId="{5AF3752E-55A6-443C-AD35-C49DF50A4566}" type="pres">
      <dgm:prSet presAssocID="{6352CA33-6755-44BE-808F-400DA4CF80A7}" presName="topSpace" presStyleCnt="0"/>
      <dgm:spPr/>
    </dgm:pt>
    <dgm:pt modelId="{53567A66-F0E9-4EF8-ADA9-764BA36AA6A9}" type="pres">
      <dgm:prSet presAssocID="{6352CA33-6755-44BE-808F-400DA4CF80A7}" presName="firstComp" presStyleCnt="0"/>
      <dgm:spPr/>
    </dgm:pt>
    <dgm:pt modelId="{AD2806AC-6A03-4F05-9F4D-F72EA0E56FBF}" type="pres">
      <dgm:prSet presAssocID="{6352CA33-6755-44BE-808F-400DA4CF80A7}" presName="firstChild" presStyleLbl="bgAccFollowNode1" presStyleIdx="2" presStyleCnt="4"/>
      <dgm:spPr/>
    </dgm:pt>
    <dgm:pt modelId="{F8977219-728E-448F-AE8B-46B14F4F17DE}" type="pres">
      <dgm:prSet presAssocID="{6352CA33-6755-44BE-808F-400DA4CF80A7}" presName="firstChildTx" presStyleLbl="bgAccFollowNode1" presStyleIdx="2" presStyleCnt="4">
        <dgm:presLayoutVars>
          <dgm:bulletEnabled val="1"/>
        </dgm:presLayoutVars>
      </dgm:prSet>
      <dgm:spPr/>
    </dgm:pt>
    <dgm:pt modelId="{FBCC4E74-37C0-494F-ABC0-7D18132E1437}" type="pres">
      <dgm:prSet presAssocID="{6352CA33-6755-44BE-808F-400DA4CF80A7}" presName="negSpace" presStyleCnt="0"/>
      <dgm:spPr/>
    </dgm:pt>
    <dgm:pt modelId="{89E6DA6E-7A23-44BD-8A99-378091FF741D}" type="pres">
      <dgm:prSet presAssocID="{6352CA33-6755-44BE-808F-400DA4CF80A7}" presName="circle" presStyleLbl="node1" presStyleIdx="2" presStyleCnt="4"/>
      <dgm:spPr/>
    </dgm:pt>
    <dgm:pt modelId="{E966790E-26B5-4EB8-981F-1094BF4B7611}" type="pres">
      <dgm:prSet presAssocID="{AAB4CF73-4B9B-4AA0-9074-16C2D2AE00A1}" presName="transSpace" presStyleCnt="0"/>
      <dgm:spPr/>
    </dgm:pt>
    <dgm:pt modelId="{229B7655-E1F4-4CF5-84B8-30F0491D32B5}" type="pres">
      <dgm:prSet presAssocID="{7FCE83D9-631B-4420-BBFC-CA0AFA59F747}" presName="posSpace" presStyleCnt="0"/>
      <dgm:spPr/>
    </dgm:pt>
    <dgm:pt modelId="{F85FFCDF-8E5F-492B-B22D-55A08EACE783}" type="pres">
      <dgm:prSet presAssocID="{7FCE83D9-631B-4420-BBFC-CA0AFA59F747}" presName="vertFlow" presStyleCnt="0"/>
      <dgm:spPr/>
    </dgm:pt>
    <dgm:pt modelId="{600B3FB2-1315-4A84-8613-B445666BC7D2}" type="pres">
      <dgm:prSet presAssocID="{7FCE83D9-631B-4420-BBFC-CA0AFA59F747}" presName="topSpace" presStyleCnt="0"/>
      <dgm:spPr/>
    </dgm:pt>
    <dgm:pt modelId="{E47C73E9-FBEE-4370-9B3F-E04EB7C4023A}" type="pres">
      <dgm:prSet presAssocID="{7FCE83D9-631B-4420-BBFC-CA0AFA59F747}" presName="firstComp" presStyleCnt="0"/>
      <dgm:spPr/>
    </dgm:pt>
    <dgm:pt modelId="{402C2C77-A32C-4D99-9940-12535E1181F2}" type="pres">
      <dgm:prSet presAssocID="{7FCE83D9-631B-4420-BBFC-CA0AFA59F747}" presName="firstChild" presStyleLbl="bgAccFollowNode1" presStyleIdx="3" presStyleCnt="4"/>
      <dgm:spPr/>
    </dgm:pt>
    <dgm:pt modelId="{5B88A17E-EFF5-4A04-9CC9-D2131DA9ECCC}" type="pres">
      <dgm:prSet presAssocID="{7FCE83D9-631B-4420-BBFC-CA0AFA59F747}" presName="firstChildTx" presStyleLbl="bgAccFollowNode1" presStyleIdx="3" presStyleCnt="4">
        <dgm:presLayoutVars>
          <dgm:bulletEnabled val="1"/>
        </dgm:presLayoutVars>
      </dgm:prSet>
      <dgm:spPr/>
    </dgm:pt>
    <dgm:pt modelId="{9051EF7D-7D6C-4B43-A6C4-239F9933C94D}" type="pres">
      <dgm:prSet presAssocID="{7FCE83D9-631B-4420-BBFC-CA0AFA59F747}" presName="negSpace" presStyleCnt="0"/>
      <dgm:spPr/>
    </dgm:pt>
    <dgm:pt modelId="{7453D9C8-CD6E-4AA4-8A19-7F6F667528F0}" type="pres">
      <dgm:prSet presAssocID="{7FCE83D9-631B-4420-BBFC-CA0AFA59F747}" presName="circle" presStyleLbl="node1" presStyleIdx="3" presStyleCnt="4"/>
      <dgm:spPr/>
    </dgm:pt>
  </dgm:ptLst>
  <dgm:cxnLst>
    <dgm:cxn modelId="{20AF3F0D-FCCC-4AE8-8B10-DDA56D69A389}" type="presOf" srcId="{6352CA33-6755-44BE-808F-400DA4CF80A7}" destId="{89E6DA6E-7A23-44BD-8A99-378091FF741D}" srcOrd="0" destOrd="0" presId="urn:microsoft.com/office/officeart/2005/8/layout/hList9"/>
    <dgm:cxn modelId="{7F3B5912-CE3A-4F69-B6A0-82162798FA63}" type="presOf" srcId="{00C18FBF-3FF5-4C16-97CF-AF03740D7AB6}" destId="{0DC7A063-583D-4B0F-88B2-BD54F95D95AF}" srcOrd="0" destOrd="0" presId="urn:microsoft.com/office/officeart/2005/8/layout/hList9"/>
    <dgm:cxn modelId="{9740321C-35B3-4F5F-BD46-905CB7B8FAEB}" type="presOf" srcId="{9614A323-64B1-4077-A841-022051EC749A}" destId="{AD2806AC-6A03-4F05-9F4D-F72EA0E56FBF}" srcOrd="0" destOrd="0" presId="urn:microsoft.com/office/officeart/2005/8/layout/hList9"/>
    <dgm:cxn modelId="{70AA2139-FA57-4EAA-83C0-CFBB31F3B2CD}" type="presOf" srcId="{9D72CDD3-5859-43DB-BD75-0C3C30E3DE62}" destId="{187D4E8C-5C91-4D00-870C-2C45D4EA263C}" srcOrd="1" destOrd="0" presId="urn:microsoft.com/office/officeart/2005/8/layout/hList9"/>
    <dgm:cxn modelId="{4A31D641-1B5D-46D3-B685-0C4DC6EFE71B}" srcId="{00C18FBF-3FF5-4C16-97CF-AF03740D7AB6}" destId="{F2881FB1-6580-4F21-A283-BFAA6F91D5D2}" srcOrd="1" destOrd="0" parTransId="{2D960FDD-BADA-480D-9043-497C56588AD3}" sibTransId="{A5ABDC17-7AB5-4F0E-992A-F9343F5D74EB}"/>
    <dgm:cxn modelId="{16E03549-76FD-4D73-932D-9C88E7D9FF05}" type="presOf" srcId="{DB9FB862-4759-4D6A-84F3-01524B92723B}" destId="{402C2C77-A32C-4D99-9940-12535E1181F2}" srcOrd="0" destOrd="0" presId="urn:microsoft.com/office/officeart/2005/8/layout/hList9"/>
    <dgm:cxn modelId="{3204ED53-15A0-4643-A582-021A785F1BA2}" srcId="{F2881FB1-6580-4F21-A283-BFAA6F91D5D2}" destId="{D5197DDB-D5D2-499F-B255-CF7BB5AE2B43}" srcOrd="0" destOrd="0" parTransId="{B14A4DC9-F40A-4867-ADB8-4BA8A1F83766}" sibTransId="{29F2454A-2FA8-4B3A-AC63-4A0B9FD04A75}"/>
    <dgm:cxn modelId="{B2647B56-8947-4632-AB4A-42CBB9B48494}" type="presOf" srcId="{7FCE83D9-631B-4420-BBFC-CA0AFA59F747}" destId="{7453D9C8-CD6E-4AA4-8A19-7F6F667528F0}" srcOrd="0" destOrd="0" presId="urn:microsoft.com/office/officeart/2005/8/layout/hList9"/>
    <dgm:cxn modelId="{FC7BD086-74EA-4D6C-9657-E916D355F209}" srcId="{6352CA33-6755-44BE-808F-400DA4CF80A7}" destId="{9614A323-64B1-4077-A841-022051EC749A}" srcOrd="0" destOrd="0" parTransId="{E5F6BCBD-B84E-4018-BE9E-BF57FF3B4B36}" sibTransId="{FEC2A79F-8857-403A-A738-E8CE75C965E2}"/>
    <dgm:cxn modelId="{E572418E-4340-4448-940D-253A2FA3B9B3}" srcId="{00C18FBF-3FF5-4C16-97CF-AF03740D7AB6}" destId="{7FCE83D9-631B-4420-BBFC-CA0AFA59F747}" srcOrd="3" destOrd="0" parTransId="{C61EC981-13FA-4710-B079-D35692EEB764}" sibTransId="{1B48A0DE-4031-4D45-86A1-94CDAF68824A}"/>
    <dgm:cxn modelId="{B736D792-8630-4423-BF25-ED6293A18ADD}" type="presOf" srcId="{9614A323-64B1-4077-A841-022051EC749A}" destId="{F8977219-728E-448F-AE8B-46B14F4F17DE}" srcOrd="1" destOrd="0" presId="urn:microsoft.com/office/officeart/2005/8/layout/hList9"/>
    <dgm:cxn modelId="{6C9D5899-99E2-4916-98F9-1660647928E3}" type="presOf" srcId="{DB9FB862-4759-4D6A-84F3-01524B92723B}" destId="{5B88A17E-EFF5-4A04-9CC9-D2131DA9ECCC}" srcOrd="1" destOrd="0" presId="urn:microsoft.com/office/officeart/2005/8/layout/hList9"/>
    <dgm:cxn modelId="{DDB5AD9A-40B0-48EF-AF2C-8CCDA330F7FE}" srcId="{B4F1B46E-22B2-4721-950C-8704487586DC}" destId="{9D72CDD3-5859-43DB-BD75-0C3C30E3DE62}" srcOrd="0" destOrd="0" parTransId="{1D5B1F83-33A7-4298-BC11-2B1252AFAEA5}" sibTransId="{15E25BD4-1EBF-43C2-8885-DBF66B8429E1}"/>
    <dgm:cxn modelId="{2C8317B2-2EBB-4589-86EA-C77B3B6E81AA}" srcId="{00C18FBF-3FF5-4C16-97CF-AF03740D7AB6}" destId="{B4F1B46E-22B2-4721-950C-8704487586DC}" srcOrd="0" destOrd="0" parTransId="{E8A66543-CC4D-4785-A93E-5B125E09F826}" sibTransId="{A7E2530A-34E2-4E9F-BC78-8920BA140C41}"/>
    <dgm:cxn modelId="{2DF4FDC6-9998-45E2-B49B-7BDDAE43878E}" type="presOf" srcId="{B4F1B46E-22B2-4721-950C-8704487586DC}" destId="{FC7ED273-8CFD-43C2-9C05-44FADF3E0637}" srcOrd="0" destOrd="0" presId="urn:microsoft.com/office/officeart/2005/8/layout/hList9"/>
    <dgm:cxn modelId="{A587C2CB-6562-4021-B4BF-D479DBE9444F}" type="presOf" srcId="{D5197DDB-D5D2-499F-B255-CF7BB5AE2B43}" destId="{F660F4B9-35DB-4256-A868-A35C6DCCF6B2}" srcOrd="0" destOrd="0" presId="urn:microsoft.com/office/officeart/2005/8/layout/hList9"/>
    <dgm:cxn modelId="{77F620CE-FC2D-42CF-890C-6A28A43BA06E}" type="presOf" srcId="{F2881FB1-6580-4F21-A283-BFAA6F91D5D2}" destId="{FD776C1E-557E-4553-9447-49B69EEC7907}" srcOrd="0" destOrd="0" presId="urn:microsoft.com/office/officeart/2005/8/layout/hList9"/>
    <dgm:cxn modelId="{AACC54D1-0243-46E9-9624-A663799E8A06}" type="presOf" srcId="{9D72CDD3-5859-43DB-BD75-0C3C30E3DE62}" destId="{6B08AC4B-4CEC-41E5-AE19-47A4E2720563}" srcOrd="0" destOrd="0" presId="urn:microsoft.com/office/officeart/2005/8/layout/hList9"/>
    <dgm:cxn modelId="{82BAE5DD-3A79-4870-9019-1254385E0650}" srcId="{00C18FBF-3FF5-4C16-97CF-AF03740D7AB6}" destId="{6352CA33-6755-44BE-808F-400DA4CF80A7}" srcOrd="2" destOrd="0" parTransId="{AEB59203-63BA-4A96-BADC-40BAEBD9AA40}" sibTransId="{AAB4CF73-4B9B-4AA0-9074-16C2D2AE00A1}"/>
    <dgm:cxn modelId="{59E871E8-E7D2-4CCC-B749-A714977AF5E6}" type="presOf" srcId="{D5197DDB-D5D2-499F-B255-CF7BB5AE2B43}" destId="{10C9E3CF-3A8F-4100-8ACD-91E2373197A2}" srcOrd="1" destOrd="0" presId="urn:microsoft.com/office/officeart/2005/8/layout/hList9"/>
    <dgm:cxn modelId="{70CAB4FC-3D17-49C2-8A7B-F387031FCDCA}" srcId="{7FCE83D9-631B-4420-BBFC-CA0AFA59F747}" destId="{DB9FB862-4759-4D6A-84F3-01524B92723B}" srcOrd="0" destOrd="0" parTransId="{CD1EE44C-3116-420B-89E3-1D797CB25D34}" sibTransId="{4BD4D4A5-043E-4ED5-A5CA-8D46DADC3150}"/>
    <dgm:cxn modelId="{E1D1E23B-EC87-45CC-9E87-38B27A23764D}" type="presParOf" srcId="{0DC7A063-583D-4B0F-88B2-BD54F95D95AF}" destId="{3B23570A-ECC9-4DF8-BCB4-0465C69CBB88}" srcOrd="0" destOrd="0" presId="urn:microsoft.com/office/officeart/2005/8/layout/hList9"/>
    <dgm:cxn modelId="{82537023-5CD7-4BB7-84CF-DE8196338CF2}" type="presParOf" srcId="{0DC7A063-583D-4B0F-88B2-BD54F95D95AF}" destId="{FC66A233-6BBA-46AF-B2F6-28E379B158E2}" srcOrd="1" destOrd="0" presId="urn:microsoft.com/office/officeart/2005/8/layout/hList9"/>
    <dgm:cxn modelId="{5DFED7C8-2E54-4441-B032-3A4788B2A8D3}" type="presParOf" srcId="{FC66A233-6BBA-46AF-B2F6-28E379B158E2}" destId="{46739A04-1AA3-49C6-8EA7-EB1DE975B900}" srcOrd="0" destOrd="0" presId="urn:microsoft.com/office/officeart/2005/8/layout/hList9"/>
    <dgm:cxn modelId="{59D81910-4316-4EAE-9A67-0B3EDF027306}" type="presParOf" srcId="{FC66A233-6BBA-46AF-B2F6-28E379B158E2}" destId="{535C6EC9-8098-42C5-8527-E62FF045E4EB}" srcOrd="1" destOrd="0" presId="urn:microsoft.com/office/officeart/2005/8/layout/hList9"/>
    <dgm:cxn modelId="{C4FBC461-0B5D-4B7E-9CAF-A88B1223F18A}" type="presParOf" srcId="{535C6EC9-8098-42C5-8527-E62FF045E4EB}" destId="{6B08AC4B-4CEC-41E5-AE19-47A4E2720563}" srcOrd="0" destOrd="0" presId="urn:microsoft.com/office/officeart/2005/8/layout/hList9"/>
    <dgm:cxn modelId="{16A1B336-CE68-4171-8D18-284543992BEA}" type="presParOf" srcId="{535C6EC9-8098-42C5-8527-E62FF045E4EB}" destId="{187D4E8C-5C91-4D00-870C-2C45D4EA263C}" srcOrd="1" destOrd="0" presId="urn:microsoft.com/office/officeart/2005/8/layout/hList9"/>
    <dgm:cxn modelId="{DEF99A7A-98F1-424D-AC92-7C6B69A0E544}" type="presParOf" srcId="{0DC7A063-583D-4B0F-88B2-BD54F95D95AF}" destId="{3845DB9A-BEF3-4D5D-B9C7-5FC0456401AC}" srcOrd="2" destOrd="0" presId="urn:microsoft.com/office/officeart/2005/8/layout/hList9"/>
    <dgm:cxn modelId="{ACD8FD0D-39C9-49DB-B77E-B03522FDF5FC}" type="presParOf" srcId="{0DC7A063-583D-4B0F-88B2-BD54F95D95AF}" destId="{FC7ED273-8CFD-43C2-9C05-44FADF3E0637}" srcOrd="3" destOrd="0" presId="urn:microsoft.com/office/officeart/2005/8/layout/hList9"/>
    <dgm:cxn modelId="{2C72EC61-81F4-4DCD-A533-255CBC66AE34}" type="presParOf" srcId="{0DC7A063-583D-4B0F-88B2-BD54F95D95AF}" destId="{13C564B0-C27E-4ABA-AFDA-59E145B256BA}" srcOrd="4" destOrd="0" presId="urn:microsoft.com/office/officeart/2005/8/layout/hList9"/>
    <dgm:cxn modelId="{775600F8-FCFE-4862-8108-85F84EA9DEE2}" type="presParOf" srcId="{0DC7A063-583D-4B0F-88B2-BD54F95D95AF}" destId="{6300E233-87DF-4270-9808-160BFEB8A5BE}" srcOrd="5" destOrd="0" presId="urn:microsoft.com/office/officeart/2005/8/layout/hList9"/>
    <dgm:cxn modelId="{AE3B7A69-67E7-41D2-BC1A-3586A3CC259D}" type="presParOf" srcId="{0DC7A063-583D-4B0F-88B2-BD54F95D95AF}" destId="{6E53DEF7-499E-42EE-802D-59B2F8915392}" srcOrd="6" destOrd="0" presId="urn:microsoft.com/office/officeart/2005/8/layout/hList9"/>
    <dgm:cxn modelId="{76A9B804-07B5-4060-AA61-249A1765ECB9}" type="presParOf" srcId="{6E53DEF7-499E-42EE-802D-59B2F8915392}" destId="{E08C30D1-35EA-4D05-9731-5D01E3FCBD09}" srcOrd="0" destOrd="0" presId="urn:microsoft.com/office/officeart/2005/8/layout/hList9"/>
    <dgm:cxn modelId="{6162898E-21FD-497B-BFEE-B78CF45F7D9A}" type="presParOf" srcId="{6E53DEF7-499E-42EE-802D-59B2F8915392}" destId="{2F3BD88A-9166-4A26-B941-B9BAEE1A11D5}" srcOrd="1" destOrd="0" presId="urn:microsoft.com/office/officeart/2005/8/layout/hList9"/>
    <dgm:cxn modelId="{71D4EFDE-15BC-4327-9242-5F72F9DAFAD4}" type="presParOf" srcId="{2F3BD88A-9166-4A26-B941-B9BAEE1A11D5}" destId="{F660F4B9-35DB-4256-A868-A35C6DCCF6B2}" srcOrd="0" destOrd="0" presId="urn:microsoft.com/office/officeart/2005/8/layout/hList9"/>
    <dgm:cxn modelId="{9B414BA4-2018-40DF-8E7D-AD7E78EF0217}" type="presParOf" srcId="{2F3BD88A-9166-4A26-B941-B9BAEE1A11D5}" destId="{10C9E3CF-3A8F-4100-8ACD-91E2373197A2}" srcOrd="1" destOrd="0" presId="urn:microsoft.com/office/officeart/2005/8/layout/hList9"/>
    <dgm:cxn modelId="{D8406746-50BE-425E-A523-9ED524500743}" type="presParOf" srcId="{0DC7A063-583D-4B0F-88B2-BD54F95D95AF}" destId="{69136330-53DB-4978-A56B-160862279381}" srcOrd="7" destOrd="0" presId="urn:microsoft.com/office/officeart/2005/8/layout/hList9"/>
    <dgm:cxn modelId="{A91BC494-75AC-4CCA-8CC1-7E9884C2F3AD}" type="presParOf" srcId="{0DC7A063-583D-4B0F-88B2-BD54F95D95AF}" destId="{FD776C1E-557E-4553-9447-49B69EEC7907}" srcOrd="8" destOrd="0" presId="urn:microsoft.com/office/officeart/2005/8/layout/hList9"/>
    <dgm:cxn modelId="{487F9920-08DF-4AC5-BA64-D35F42602B66}" type="presParOf" srcId="{0DC7A063-583D-4B0F-88B2-BD54F95D95AF}" destId="{FC2522F1-14BB-4B37-B60E-2E8A7E8A6C30}" srcOrd="9" destOrd="0" presId="urn:microsoft.com/office/officeart/2005/8/layout/hList9"/>
    <dgm:cxn modelId="{DC194D92-7E98-42DD-A8CA-BCD1EDD2C95D}" type="presParOf" srcId="{0DC7A063-583D-4B0F-88B2-BD54F95D95AF}" destId="{2C2F6211-85A7-47FE-9239-DE94DF41A263}" srcOrd="10" destOrd="0" presId="urn:microsoft.com/office/officeart/2005/8/layout/hList9"/>
    <dgm:cxn modelId="{575F4FD6-9E0F-4F5E-88EE-9B265B6FD4F4}" type="presParOf" srcId="{0DC7A063-583D-4B0F-88B2-BD54F95D95AF}" destId="{7B0C2EAE-70CB-4160-863D-210C3C66D5FD}" srcOrd="11" destOrd="0" presId="urn:microsoft.com/office/officeart/2005/8/layout/hList9"/>
    <dgm:cxn modelId="{8AE96C49-A416-4FC7-84EE-2BDAF35C57FF}" type="presParOf" srcId="{7B0C2EAE-70CB-4160-863D-210C3C66D5FD}" destId="{5AF3752E-55A6-443C-AD35-C49DF50A4566}" srcOrd="0" destOrd="0" presId="urn:microsoft.com/office/officeart/2005/8/layout/hList9"/>
    <dgm:cxn modelId="{235B263C-399E-4245-95BD-2AA1F19D4AB4}" type="presParOf" srcId="{7B0C2EAE-70CB-4160-863D-210C3C66D5FD}" destId="{53567A66-F0E9-4EF8-ADA9-764BA36AA6A9}" srcOrd="1" destOrd="0" presId="urn:microsoft.com/office/officeart/2005/8/layout/hList9"/>
    <dgm:cxn modelId="{265DA8D6-D429-4956-8CB8-10EE7EF20F0C}" type="presParOf" srcId="{53567A66-F0E9-4EF8-ADA9-764BA36AA6A9}" destId="{AD2806AC-6A03-4F05-9F4D-F72EA0E56FBF}" srcOrd="0" destOrd="0" presId="urn:microsoft.com/office/officeart/2005/8/layout/hList9"/>
    <dgm:cxn modelId="{35A8C2CA-EB30-45FD-8152-A7470BE42B4C}" type="presParOf" srcId="{53567A66-F0E9-4EF8-ADA9-764BA36AA6A9}" destId="{F8977219-728E-448F-AE8B-46B14F4F17DE}" srcOrd="1" destOrd="0" presId="urn:microsoft.com/office/officeart/2005/8/layout/hList9"/>
    <dgm:cxn modelId="{EF3F399A-E096-436A-AD74-CF747D62B02A}" type="presParOf" srcId="{0DC7A063-583D-4B0F-88B2-BD54F95D95AF}" destId="{FBCC4E74-37C0-494F-ABC0-7D18132E1437}" srcOrd="12" destOrd="0" presId="urn:microsoft.com/office/officeart/2005/8/layout/hList9"/>
    <dgm:cxn modelId="{5EA17F20-F6C6-4B5A-AFEB-38BD8F975065}" type="presParOf" srcId="{0DC7A063-583D-4B0F-88B2-BD54F95D95AF}" destId="{89E6DA6E-7A23-44BD-8A99-378091FF741D}" srcOrd="13" destOrd="0" presId="urn:microsoft.com/office/officeart/2005/8/layout/hList9"/>
    <dgm:cxn modelId="{463280A8-1DBA-4FE7-B5B2-8151A298EB35}" type="presParOf" srcId="{0DC7A063-583D-4B0F-88B2-BD54F95D95AF}" destId="{E966790E-26B5-4EB8-981F-1094BF4B7611}" srcOrd="14" destOrd="0" presId="urn:microsoft.com/office/officeart/2005/8/layout/hList9"/>
    <dgm:cxn modelId="{A4221FEF-656B-43DD-8382-199EAB5F1E7B}" type="presParOf" srcId="{0DC7A063-583D-4B0F-88B2-BD54F95D95AF}" destId="{229B7655-E1F4-4CF5-84B8-30F0491D32B5}" srcOrd="15" destOrd="0" presId="urn:microsoft.com/office/officeart/2005/8/layout/hList9"/>
    <dgm:cxn modelId="{48FA6F14-4694-4C77-8D75-48D3A22A3540}" type="presParOf" srcId="{0DC7A063-583D-4B0F-88B2-BD54F95D95AF}" destId="{F85FFCDF-8E5F-492B-B22D-55A08EACE783}" srcOrd="16" destOrd="0" presId="urn:microsoft.com/office/officeart/2005/8/layout/hList9"/>
    <dgm:cxn modelId="{3995A447-6B53-4DFA-8494-06C3A1F8D7F7}" type="presParOf" srcId="{F85FFCDF-8E5F-492B-B22D-55A08EACE783}" destId="{600B3FB2-1315-4A84-8613-B445666BC7D2}" srcOrd="0" destOrd="0" presId="urn:microsoft.com/office/officeart/2005/8/layout/hList9"/>
    <dgm:cxn modelId="{C652D75D-BE73-43BB-9138-B232AAF272A1}" type="presParOf" srcId="{F85FFCDF-8E5F-492B-B22D-55A08EACE783}" destId="{E47C73E9-FBEE-4370-9B3F-E04EB7C4023A}" srcOrd="1" destOrd="0" presId="urn:microsoft.com/office/officeart/2005/8/layout/hList9"/>
    <dgm:cxn modelId="{5F19BD3C-10AC-4F51-A8FD-00351A52371B}" type="presParOf" srcId="{E47C73E9-FBEE-4370-9B3F-E04EB7C4023A}" destId="{402C2C77-A32C-4D99-9940-12535E1181F2}" srcOrd="0" destOrd="0" presId="urn:microsoft.com/office/officeart/2005/8/layout/hList9"/>
    <dgm:cxn modelId="{1D14EEBA-2351-4066-8BB7-C42885F1D780}" type="presParOf" srcId="{E47C73E9-FBEE-4370-9B3F-E04EB7C4023A}" destId="{5B88A17E-EFF5-4A04-9CC9-D2131DA9ECCC}" srcOrd="1" destOrd="0" presId="urn:microsoft.com/office/officeart/2005/8/layout/hList9"/>
    <dgm:cxn modelId="{ADA815FB-429E-4ABD-97FC-4AEA97B4630C}" type="presParOf" srcId="{0DC7A063-583D-4B0F-88B2-BD54F95D95AF}" destId="{9051EF7D-7D6C-4B43-A6C4-239F9933C94D}" srcOrd="17" destOrd="0" presId="urn:microsoft.com/office/officeart/2005/8/layout/hList9"/>
    <dgm:cxn modelId="{7961C21C-3FE8-4B71-95E5-AB5835F91CC1}" type="presParOf" srcId="{0DC7A063-583D-4B0F-88B2-BD54F95D95AF}" destId="{7453D9C8-CD6E-4AA4-8A19-7F6F667528F0}" srcOrd="1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8AC4B-4CEC-41E5-AE19-47A4E2720563}">
      <dsp:nvSpPr>
        <dsp:cNvPr id="0" name=""/>
        <dsp:cNvSpPr/>
      </dsp:nvSpPr>
      <dsp:spPr>
        <a:xfrm>
          <a:off x="991677" y="2983101"/>
          <a:ext cx="1846953" cy="12319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Individual level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Patient–physician interactions.</a:t>
          </a:r>
        </a:p>
      </dsp:txBody>
      <dsp:txXfrm>
        <a:off x="1287190" y="2983101"/>
        <a:ext cx="1551440" cy="1231917"/>
      </dsp:txXfrm>
    </dsp:sp>
    <dsp:sp modelId="{FC7ED273-8CFD-43C2-9C05-44FADF3E0637}">
      <dsp:nvSpPr>
        <dsp:cNvPr id="0" name=""/>
        <dsp:cNvSpPr/>
      </dsp:nvSpPr>
      <dsp:spPr>
        <a:xfrm>
          <a:off x="6635" y="2490580"/>
          <a:ext cx="1231302" cy="12313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1 </a:t>
          </a:r>
        </a:p>
      </dsp:txBody>
      <dsp:txXfrm>
        <a:off x="186955" y="2670900"/>
        <a:ext cx="870662" cy="870662"/>
      </dsp:txXfrm>
    </dsp:sp>
    <dsp:sp modelId="{F660F4B9-35DB-4256-A868-A35C6DCCF6B2}">
      <dsp:nvSpPr>
        <dsp:cNvPr id="0" name=""/>
        <dsp:cNvSpPr/>
      </dsp:nvSpPr>
      <dsp:spPr>
        <a:xfrm>
          <a:off x="4069932" y="2983101"/>
          <a:ext cx="1846953" cy="12319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Institutional level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Hospital policy and professional standards.</a:t>
          </a:r>
        </a:p>
      </dsp:txBody>
      <dsp:txXfrm>
        <a:off x="4365445" y="2983101"/>
        <a:ext cx="1551440" cy="1231917"/>
      </dsp:txXfrm>
    </dsp:sp>
    <dsp:sp modelId="{FD776C1E-557E-4553-9447-49B69EEC7907}">
      <dsp:nvSpPr>
        <dsp:cNvPr id="0" name=""/>
        <dsp:cNvSpPr/>
      </dsp:nvSpPr>
      <dsp:spPr>
        <a:xfrm>
          <a:off x="3130049" y="2513162"/>
          <a:ext cx="1231302" cy="12313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2</a:t>
          </a:r>
        </a:p>
      </dsp:txBody>
      <dsp:txXfrm>
        <a:off x="3310369" y="2693482"/>
        <a:ext cx="870662" cy="870662"/>
      </dsp:txXfrm>
    </dsp:sp>
    <dsp:sp modelId="{AD2806AC-6A03-4F05-9F4D-F72EA0E56FBF}">
      <dsp:nvSpPr>
        <dsp:cNvPr id="0" name=""/>
        <dsp:cNvSpPr/>
      </dsp:nvSpPr>
      <dsp:spPr>
        <a:xfrm>
          <a:off x="7148188" y="2983101"/>
          <a:ext cx="1846953" cy="12319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Societal level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 </a:t>
          </a:r>
          <a:r>
            <a:rPr lang="en-US" sz="1400" b="0" kern="1200" dirty="0"/>
            <a:t>P</a:t>
          </a:r>
          <a:r>
            <a:rPr lang="en-US" sz="1400" kern="1200" dirty="0"/>
            <a:t>ublic health policy and justice in access to care.</a:t>
          </a:r>
        </a:p>
      </dsp:txBody>
      <dsp:txXfrm>
        <a:off x="7443700" y="2983101"/>
        <a:ext cx="1551440" cy="1231917"/>
      </dsp:txXfrm>
    </dsp:sp>
    <dsp:sp modelId="{89E6DA6E-7A23-44BD-8A99-378091FF741D}">
      <dsp:nvSpPr>
        <dsp:cNvPr id="0" name=""/>
        <dsp:cNvSpPr/>
      </dsp:nvSpPr>
      <dsp:spPr>
        <a:xfrm>
          <a:off x="6163146" y="2490580"/>
          <a:ext cx="1231302" cy="12313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3</a:t>
          </a:r>
        </a:p>
      </dsp:txBody>
      <dsp:txXfrm>
        <a:off x="6343466" y="2670900"/>
        <a:ext cx="870662" cy="870662"/>
      </dsp:txXfrm>
    </dsp:sp>
    <dsp:sp modelId="{402C2C77-A32C-4D99-9940-12535E1181F2}">
      <dsp:nvSpPr>
        <dsp:cNvPr id="0" name=""/>
        <dsp:cNvSpPr/>
      </dsp:nvSpPr>
      <dsp:spPr>
        <a:xfrm>
          <a:off x="10226443" y="2983101"/>
          <a:ext cx="1846953" cy="123191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99568" rIns="99568" bIns="99568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Case-based reasoning helps integrate all levels.</a:t>
          </a:r>
        </a:p>
      </dsp:txBody>
      <dsp:txXfrm>
        <a:off x="10521956" y="2983101"/>
        <a:ext cx="1551440" cy="1231917"/>
      </dsp:txXfrm>
    </dsp:sp>
    <dsp:sp modelId="{7453D9C8-CD6E-4AA4-8A19-7F6F667528F0}">
      <dsp:nvSpPr>
        <dsp:cNvPr id="0" name=""/>
        <dsp:cNvSpPr/>
      </dsp:nvSpPr>
      <dsp:spPr>
        <a:xfrm>
          <a:off x="9241402" y="2490580"/>
          <a:ext cx="1231302" cy="12313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/>
            <a:t>4</a:t>
          </a:r>
        </a:p>
      </dsp:txBody>
      <dsp:txXfrm>
        <a:off x="9421722" y="2670900"/>
        <a:ext cx="870662" cy="870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7/1/2026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7/1/2026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7/1/2026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 descr="Open book on table, blurred shelves of books in background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90" r="8890"/>
          <a:stretch>
            <a:fillRect/>
          </a:stretch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0610D5E-A560-D800-4E74-52D2B8C61665}"/>
              </a:ext>
            </a:extLst>
          </p:cNvPr>
          <p:cNvSpPr txBox="1">
            <a:spLocks/>
          </p:cNvSpPr>
          <p:nvPr/>
        </p:nvSpPr>
        <p:spPr>
          <a:xfrm>
            <a:off x="663971" y="2412717"/>
            <a:ext cx="5398537" cy="1592685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/>
              <a:t>Medical Ethics in Gynecology and Obstetrics Practice</a:t>
            </a:r>
          </a:p>
        </p:txBody>
      </p:sp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87A64-1556-56BC-8682-940B1908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Informed Consent and Patient Rights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27A44A-1AFA-9539-9B01-3504191A5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618" y="2395634"/>
            <a:ext cx="10866275" cy="2066731"/>
          </a:xfrm>
        </p:spPr>
        <p:txBody>
          <a:bodyPr/>
          <a:lstStyle/>
          <a:p>
            <a:r>
              <a:rPr lang="en-US" dirty="0"/>
              <a:t>Patients must be fully informed about diagnosis, risks, and alternatives.</a:t>
            </a:r>
          </a:p>
          <a:p>
            <a:r>
              <a:rPr lang="en-US" dirty="0"/>
              <a:t>In obstetrics, consent should extend to labor procedures (e.g., episiotomy, C-section).</a:t>
            </a:r>
          </a:p>
          <a:p>
            <a:r>
              <a:rPr lang="en-US" dirty="0"/>
              <a:t>Adolescents, illiterate, or socially disadvantaged women require tailored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829965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Consent in Emergency Obstetrics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27972" y="2188029"/>
            <a:ext cx="9336055" cy="2038739"/>
          </a:xfrm>
        </p:spPr>
        <p:txBody>
          <a:bodyPr/>
          <a:lstStyle/>
          <a:p>
            <a:r>
              <a:rPr dirty="0"/>
              <a:t>Informed consent must be sought even in emergencies when possible.</a:t>
            </a:r>
          </a:p>
          <a:p>
            <a:r>
              <a:rPr dirty="0"/>
              <a:t>Deferred consent: proceed when delay endangers life, document justification.</a:t>
            </a:r>
          </a:p>
          <a:p>
            <a:r>
              <a:rPr dirty="0"/>
              <a:t>Ensure communication is compassionate, simple, and culturally appropriate.</a:t>
            </a:r>
          </a:p>
          <a:p>
            <a:r>
              <a:rPr dirty="0"/>
              <a:t>Post-procedure explanation restores trust and respect.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86DD0-52D7-1D62-F6D2-D4FEA36117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Maternal–Fetal 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36D693-198A-0837-BE6C-2BE822796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936" y="1866123"/>
            <a:ext cx="10082097" cy="3853543"/>
          </a:xfrm>
        </p:spPr>
        <p:txBody>
          <a:bodyPr>
            <a:normAutofit/>
          </a:bodyPr>
          <a:lstStyle/>
          <a:p>
            <a:r>
              <a:rPr lang="en-US" dirty="0"/>
              <a:t>Ethical tension arises when maternal autonomy and fetal beneficence differ.</a:t>
            </a:r>
          </a:p>
          <a:p>
            <a:r>
              <a:rPr lang="en-US" dirty="0"/>
              <a:t>Physicians should avoid coercion; counseling should be directive only when evidence strongly supports intervention.</a:t>
            </a:r>
          </a:p>
          <a:p>
            <a:pPr algn="just"/>
            <a:r>
              <a:rPr lang="en-US" dirty="0"/>
              <a:t>A fetus becomes a patient when clinical interventions can benefit it.</a:t>
            </a:r>
          </a:p>
          <a:p>
            <a:pPr algn="just"/>
            <a:r>
              <a:rPr lang="en-US" dirty="0"/>
              <a:t>Ethical obligations: beneficence &amp; autonomy to the mother; beneficence to the fetus.</a:t>
            </a:r>
          </a:p>
          <a:p>
            <a:pPr algn="just"/>
            <a:r>
              <a:rPr lang="en-US" dirty="0"/>
              <a:t>The pregnant woman determines if the fetus attains moral patient status pre-viability.</a:t>
            </a:r>
          </a:p>
          <a:p>
            <a:pPr algn="just"/>
            <a:r>
              <a:rPr lang="en-US" dirty="0"/>
              <a:t>Viable fetuses require balanced consideration of both patients’ welfare.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39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Fetus as a Patient –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2216020"/>
            <a:ext cx="10595688" cy="2225351"/>
          </a:xfrm>
        </p:spPr>
        <p:txBody>
          <a:bodyPr/>
          <a:lstStyle/>
          <a:p>
            <a:r>
              <a:rPr dirty="0"/>
              <a:t>Conflict resolution between maternal autonomy and fetal beneficence.</a:t>
            </a:r>
          </a:p>
          <a:p>
            <a:r>
              <a:rPr dirty="0"/>
              <a:t>Directive counseling for evidence-based interventions (e.g., cesarean for placenta previa).</a:t>
            </a:r>
          </a:p>
          <a:p>
            <a:r>
              <a:rPr dirty="0"/>
              <a:t>Non-directive counseling when clinical benefit is uncertain.</a:t>
            </a:r>
          </a:p>
          <a:p>
            <a:r>
              <a:rPr dirty="0"/>
              <a:t>Planned home birth poses preventable risks—ethical duty to counsel against.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Fetus as a Patient – Research &amp; Innovation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2367643"/>
            <a:ext cx="9982200" cy="2122714"/>
          </a:xfrm>
        </p:spPr>
        <p:txBody>
          <a:bodyPr/>
          <a:lstStyle/>
          <a:p>
            <a:r>
              <a:rPr dirty="0"/>
              <a:t>Innovation and research must undergo ethical review (IRB/REC approval).</a:t>
            </a:r>
          </a:p>
          <a:p>
            <a:r>
              <a:rPr dirty="0"/>
              <a:t>Beneficence and autonomy guide research design and informed consent.</a:t>
            </a:r>
          </a:p>
          <a:p>
            <a:r>
              <a:rPr dirty="0"/>
              <a:t>Innovation should not bypass ethical oversight.</a:t>
            </a:r>
          </a:p>
          <a:p>
            <a:r>
              <a:rPr dirty="0"/>
              <a:t>Goal: protect maternal and fetal participants while advancing knowledge.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Sexual and Reproductive Health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6280" y="1626637"/>
            <a:ext cx="10437068" cy="5155163"/>
          </a:xfrm>
        </p:spPr>
        <p:txBody>
          <a:bodyPr>
            <a:normAutofit/>
          </a:bodyPr>
          <a:lstStyle/>
          <a:p>
            <a:r>
              <a:rPr dirty="0"/>
              <a:t>Universal access to reproductive healthcare is a human right.</a:t>
            </a:r>
          </a:p>
          <a:p>
            <a:r>
              <a:rPr lang="en-US" dirty="0"/>
              <a:t>Women’s reproductive autonomy must be upheld in contraception, sterilization, abortion, and fertility choices.</a:t>
            </a:r>
          </a:p>
          <a:p>
            <a:r>
              <a:rPr dirty="0"/>
              <a:t>Professionalism requires respect for autonomy and dignity of all women.</a:t>
            </a:r>
          </a:p>
          <a:p>
            <a:r>
              <a:rPr dirty="0"/>
              <a:t>Combat discrimination and ensure informed consent for all interventions.</a:t>
            </a:r>
          </a:p>
          <a:p>
            <a:r>
              <a:rPr dirty="0"/>
              <a:t>Cultural sensitivity must not override patient rights.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Assisted Reproductive Technologies (ART)</a:t>
            </a:r>
          </a:p>
          <a:p>
            <a:r>
              <a:rPr lang="en-US" dirty="0"/>
              <a:t>Ethical duties: transparency, informed consent, privacy, and prevention of exploitation.</a:t>
            </a:r>
          </a:p>
          <a:p>
            <a:r>
              <a:rPr lang="en-US" dirty="0"/>
              <a:t>Consider legal parenthood, embryo status, and multiple pregnancies.</a:t>
            </a:r>
          </a:p>
          <a:p>
            <a:endParaRPr lang="en-US" dirty="0"/>
          </a:p>
          <a:p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8FF10-6882-793C-B1F4-2203CD010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 of Pregnancy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E23CF-2F99-BC8C-ABE8-82A4D062A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9584" y="1870788"/>
            <a:ext cx="10427737" cy="3559628"/>
          </a:xfrm>
        </p:spPr>
        <p:txBody>
          <a:bodyPr>
            <a:normAutofit/>
          </a:bodyPr>
          <a:lstStyle/>
          <a:p>
            <a:r>
              <a:rPr lang="en-US" dirty="0"/>
              <a:t>Termination of pregnancy lies at the intersection of autonomy, beneficence, nonmaleficence, and justice, and is one of the most debated topics in reproductive ethics.</a:t>
            </a:r>
          </a:p>
          <a:p>
            <a:r>
              <a:rPr lang="en-US" dirty="0"/>
              <a:t>Ethical justification requires balancing fetal rights and maternal autonomy.</a:t>
            </a:r>
          </a:p>
          <a:p>
            <a:r>
              <a:rPr lang="en-US" dirty="0"/>
              <a:t>Must follow local law, ensure informed decision, and prevent coercion.</a:t>
            </a:r>
          </a:p>
          <a:p>
            <a:r>
              <a:rPr lang="en-US" dirty="0"/>
              <a:t>The ethical gynecologist ensures safe, compassionate, and nonjudgmental care, guided by law but rooted in human rights and professional integrity.</a:t>
            </a:r>
          </a:p>
        </p:txBody>
      </p:sp>
    </p:spTree>
    <p:extLst>
      <p:ext uri="{BB962C8B-B14F-4D97-AF65-F5344CB8AC3E}">
        <p14:creationId xmlns:p14="http://schemas.microsoft.com/office/powerpoint/2010/main" val="420523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09BE4-5268-36C6-F855-3954B4B16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43437-F88E-3E1C-13A6-DD98C4412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Termination of Pregnancy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77E9216-CD21-55A1-85D8-2751F0AE1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9699507"/>
              </p:ext>
            </p:extLst>
          </p:nvPr>
        </p:nvGraphicFramePr>
        <p:xfrm>
          <a:off x="1202764" y="1559856"/>
          <a:ext cx="9786471" cy="4652688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3262157">
                  <a:extLst>
                    <a:ext uri="{9D8B030D-6E8A-4147-A177-3AD203B41FA5}">
                      <a16:colId xmlns:a16="http://schemas.microsoft.com/office/drawing/2014/main" val="1396296878"/>
                    </a:ext>
                  </a:extLst>
                </a:gridCol>
                <a:gridCol w="3262157">
                  <a:extLst>
                    <a:ext uri="{9D8B030D-6E8A-4147-A177-3AD203B41FA5}">
                      <a16:colId xmlns:a16="http://schemas.microsoft.com/office/drawing/2014/main" val="1070849700"/>
                    </a:ext>
                  </a:extLst>
                </a:gridCol>
                <a:gridCol w="3262157">
                  <a:extLst>
                    <a:ext uri="{9D8B030D-6E8A-4147-A177-3AD203B41FA5}">
                      <a16:colId xmlns:a16="http://schemas.microsoft.com/office/drawing/2014/main" val="188558418"/>
                    </a:ext>
                  </a:extLst>
                </a:gridCol>
              </a:tblGrid>
              <a:tr h="35858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Scenario</a:t>
                      </a:r>
                    </a:p>
                  </a:txBody>
                  <a:tcPr marL="89647" marR="89647" marT="44824" marB="44824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>
                          <a:solidFill>
                            <a:schemeClr val="bg1"/>
                          </a:solidFill>
                        </a:rPr>
                        <a:t>Core Ethical Issue</a:t>
                      </a:r>
                    </a:p>
                  </a:txBody>
                  <a:tcPr marL="89647" marR="89647" marT="44824" marB="44824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>
                          <a:solidFill>
                            <a:schemeClr val="bg1"/>
                          </a:solidFill>
                        </a:rPr>
                        <a:t>Ethical Consideration</a:t>
                      </a:r>
                    </a:p>
                  </a:txBody>
                  <a:tcPr marL="89647" marR="89647" marT="44824" marB="44824" anchor="ctr">
                    <a:solidFill>
                      <a:schemeClr val="accent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8569638"/>
                  </a:ext>
                </a:extLst>
              </a:tr>
              <a:tr h="8964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 dirty="0"/>
                        <a:t>Maternal life at risk</a:t>
                      </a:r>
                      <a:r>
                        <a:rPr lang="en-US" sz="1800" dirty="0"/>
                        <a:t> (e.g., preeclampsia, cardiac disease)</a:t>
                      </a:r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Balancing life vs life</a:t>
                      </a:r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Beneficence supports termination to preserve maternal survival</a:t>
                      </a:r>
                    </a:p>
                  </a:txBody>
                  <a:tcPr marL="89647" marR="89647" marT="44824" marB="44824" anchor="ctr"/>
                </a:tc>
                <a:extLst>
                  <a:ext uri="{0D108BD9-81ED-4DB2-BD59-A6C34878D82A}">
                    <a16:rowId xmlns:a16="http://schemas.microsoft.com/office/drawing/2014/main" val="3399958990"/>
                  </a:ext>
                </a:extLst>
              </a:tr>
              <a:tr h="8964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/>
                        <a:t>Fetal anomaly incompatible with life</a:t>
                      </a:r>
                      <a:endParaRPr lang="en-US" sz="1800"/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Definition of personhood</a:t>
                      </a:r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Nonmaleficence — avoid suffering for both mother and fetus</a:t>
                      </a:r>
                    </a:p>
                  </a:txBody>
                  <a:tcPr marL="89647" marR="89647" marT="44824" marB="44824" anchor="ctr"/>
                </a:tc>
                <a:extLst>
                  <a:ext uri="{0D108BD9-81ED-4DB2-BD59-A6C34878D82A}">
                    <a16:rowId xmlns:a16="http://schemas.microsoft.com/office/drawing/2014/main" val="3600783206"/>
                  </a:ext>
                </a:extLst>
              </a:tr>
              <a:tr h="62752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/>
                        <a:t>Pregnancy due to rape or incest</a:t>
                      </a:r>
                      <a:endParaRPr lang="en-US" sz="1800"/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Trauma, autonomy, justice</a:t>
                      </a:r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Respect the woman’s choice; provide sensitive counseling</a:t>
                      </a:r>
                    </a:p>
                  </a:txBody>
                  <a:tcPr marL="89647" marR="89647" marT="44824" marB="44824" anchor="ctr"/>
                </a:tc>
                <a:extLst>
                  <a:ext uri="{0D108BD9-81ED-4DB2-BD59-A6C34878D82A}">
                    <a16:rowId xmlns:a16="http://schemas.microsoft.com/office/drawing/2014/main" val="3876641497"/>
                  </a:ext>
                </a:extLst>
              </a:tr>
              <a:tr h="8964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/>
                        <a:t>Request for non-medical (social) abortion</a:t>
                      </a:r>
                      <a:endParaRPr lang="en-US" sz="1800"/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Autonomy vs moral objection</a:t>
                      </a:r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Physician’s conscientious objection permissible only with referral</a:t>
                      </a:r>
                    </a:p>
                  </a:txBody>
                  <a:tcPr marL="89647" marR="89647" marT="44824" marB="44824" anchor="ctr"/>
                </a:tc>
                <a:extLst>
                  <a:ext uri="{0D108BD9-81ED-4DB2-BD59-A6C34878D82A}">
                    <a16:rowId xmlns:a16="http://schemas.microsoft.com/office/drawing/2014/main" val="877115099"/>
                  </a:ext>
                </a:extLst>
              </a:tr>
              <a:tr h="89647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b="1"/>
                        <a:t>Minor or mentally challenged woman</a:t>
                      </a:r>
                      <a:endParaRPr lang="en-US" sz="1800"/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/>
                        <a:t>Consent and guardianship</a:t>
                      </a:r>
                    </a:p>
                  </a:txBody>
                  <a:tcPr marL="89647" marR="89647" marT="44824" marB="44824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1800" dirty="0"/>
                        <a:t>Seek assent when possible; act in best interest with legal approval</a:t>
                      </a:r>
                    </a:p>
                  </a:txBody>
                  <a:tcPr marL="89647" marR="89647" marT="44824" marB="44824" anchor="ctr"/>
                </a:tc>
                <a:extLst>
                  <a:ext uri="{0D108BD9-81ED-4DB2-BD59-A6C34878D82A}">
                    <a16:rowId xmlns:a16="http://schemas.microsoft.com/office/drawing/2014/main" val="427122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033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Ethical Issues in Women with HIV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3438" y="2038739"/>
            <a:ext cx="8738896" cy="2048069"/>
          </a:xfrm>
        </p:spPr>
        <p:txBody>
          <a:bodyPr/>
          <a:lstStyle/>
          <a:p>
            <a:r>
              <a:rPr dirty="0"/>
              <a:t>Over 50% of HIV-infected individuals are women of reproductive age.</a:t>
            </a:r>
          </a:p>
          <a:p>
            <a:r>
              <a:rPr dirty="0"/>
              <a:t>Ethical focus: autonomy, non-discrimination, and privacy.</a:t>
            </a:r>
          </a:p>
          <a:p>
            <a:r>
              <a:rPr dirty="0"/>
              <a:t>Women retain full reproductive rights, including assisted reproduction.</a:t>
            </a:r>
          </a:p>
          <a:p>
            <a:r>
              <a:rPr dirty="0"/>
              <a:t>Avoid coercive sterilization or abortion; support informed choice.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HIV and Reproductive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2290666"/>
            <a:ext cx="9982200" cy="2076061"/>
          </a:xfrm>
        </p:spPr>
        <p:txBody>
          <a:bodyPr/>
          <a:lstStyle/>
          <a:p>
            <a:r>
              <a:rPr dirty="0"/>
              <a:t>HAART reduces vertical transmission to &lt;2%.</a:t>
            </a:r>
          </a:p>
          <a:p>
            <a:r>
              <a:rPr dirty="0"/>
              <a:t>Informed, voluntary decisions about pregnancy and contraception are essential.</a:t>
            </a:r>
          </a:p>
          <a:p>
            <a:r>
              <a:rPr dirty="0"/>
              <a:t>Prevent stigma and ensure confidentiality.</a:t>
            </a:r>
          </a:p>
          <a:p>
            <a:r>
              <a:rPr dirty="0"/>
              <a:t>Mandatory or name-based testing undermines autonomy; prefer opt-out approach.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Medical Ethics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333" y="1799641"/>
            <a:ext cx="9982200" cy="32587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b="1" dirty="0"/>
              <a:t>Ethics: </a:t>
            </a:r>
            <a:r>
              <a:rPr dirty="0"/>
              <a:t>The foundation of responsible and compassionate care.</a:t>
            </a:r>
            <a:endParaRPr lang="en-US" dirty="0"/>
          </a:p>
          <a:p>
            <a:pPr marL="0" indent="0">
              <a:buNone/>
            </a:pPr>
            <a:endParaRPr dirty="0"/>
          </a:p>
          <a:p>
            <a:pPr>
              <a:buFont typeface="Wingdings" panose="05000000000000000000" pitchFamily="2" charset="2"/>
              <a:buChar char="Ø"/>
            </a:pPr>
            <a:r>
              <a:rPr dirty="0"/>
              <a:t>Ethical competence is essential in clinical care, research, and education.</a:t>
            </a: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Medical ethics applies these principles to patient care, emphasizing respect, compassion, and integrity.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Ethics in gynecology and obstetrics involves two patients (mother and fetus), sensitive reproductive rights, and family-centered decision-making.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C78F6-4ECA-9A7F-9C51-04E6D28BC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Confidentiality, Gender-Based and Cultural Issues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811FD-7879-6D9A-74A7-C0D406A920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919773"/>
            <a:ext cx="9982200" cy="3018453"/>
          </a:xfrm>
        </p:spPr>
        <p:txBody>
          <a:bodyPr>
            <a:normAutofit/>
          </a:bodyPr>
          <a:lstStyle/>
          <a:p>
            <a:r>
              <a:rPr lang="en-US" dirty="0"/>
              <a:t>Critical in cases involving sexual health, rape, HIV, or adolescent pregnancy.</a:t>
            </a:r>
          </a:p>
          <a:p>
            <a:r>
              <a:rPr lang="en-US" dirty="0"/>
              <a:t>Disclosure without consent is permissible only when public health or life-threatening risks exist.</a:t>
            </a:r>
          </a:p>
          <a:p>
            <a:r>
              <a:rPr lang="en-US" dirty="0"/>
              <a:t>Physicians must challenge practices like female genital mutilation (FGM), gender bias, and sex selection.</a:t>
            </a:r>
          </a:p>
          <a:p>
            <a:r>
              <a:rPr lang="en-US" dirty="0"/>
              <a:t>Cultural sensitivity should not override ethical duties to protect health and rights.</a:t>
            </a:r>
          </a:p>
        </p:txBody>
      </p:sp>
    </p:spTree>
    <p:extLst>
      <p:ext uri="{BB962C8B-B14F-4D97-AF65-F5344CB8AC3E}">
        <p14:creationId xmlns:p14="http://schemas.microsoft.com/office/powerpoint/2010/main" val="1870933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Ethical and Legal Concerns in Uterine Transplantation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5528" y="2597960"/>
            <a:ext cx="9982200" cy="2094722"/>
          </a:xfrm>
        </p:spPr>
        <p:txBody>
          <a:bodyPr/>
          <a:lstStyle/>
          <a:p>
            <a:r>
              <a:rPr dirty="0"/>
              <a:t>Emerging therapy for uterine factor infertility; raises novel ethical questions.</a:t>
            </a:r>
          </a:p>
          <a:p>
            <a:r>
              <a:rPr dirty="0"/>
              <a:t>Donor issues: informed consent, risk–benefit balance, live vs deceased donors.</a:t>
            </a:r>
          </a:p>
          <a:p>
            <a:r>
              <a:rPr dirty="0"/>
              <a:t>Recipient considerations: selection criteria, psychological readiness, surgical risks.</a:t>
            </a:r>
          </a:p>
          <a:p>
            <a:r>
              <a:rPr dirty="0"/>
              <a:t>Legal concerns: ownership, reproductive rights, and international regulation.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Criminalization of Medical Errors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2018" y="2467947"/>
            <a:ext cx="8925508" cy="2225351"/>
          </a:xfrm>
        </p:spPr>
        <p:txBody>
          <a:bodyPr/>
          <a:lstStyle/>
          <a:p>
            <a:r>
              <a:rPr dirty="0"/>
              <a:t>Trend toward criminal penalties for negligence raises ethical dilemmas.</a:t>
            </a:r>
          </a:p>
          <a:p>
            <a:r>
              <a:rPr dirty="0"/>
              <a:t>Differentiate error (systemic) from criminal negligence (recklessness).</a:t>
            </a:r>
          </a:p>
          <a:p>
            <a:r>
              <a:rPr dirty="0"/>
              <a:t>Encourage a safety culture over a blame culture.</a:t>
            </a:r>
          </a:p>
          <a:p>
            <a:r>
              <a:rPr dirty="0"/>
              <a:t>Promote reporting systems for learning, not punishment.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Conscientious Objection and Duty to Refer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067" y="2122715"/>
            <a:ext cx="8113745" cy="2057400"/>
          </a:xfrm>
        </p:spPr>
        <p:txBody>
          <a:bodyPr/>
          <a:lstStyle/>
          <a:p>
            <a:r>
              <a:rPr dirty="0"/>
              <a:t>Physicians may decline procedures conflicting with moral beliefs.</a:t>
            </a:r>
          </a:p>
          <a:p>
            <a:r>
              <a:rPr dirty="0"/>
              <a:t>However, they must refer the patient to another qualified provider.</a:t>
            </a:r>
          </a:p>
          <a:p>
            <a:r>
              <a:rPr dirty="0"/>
              <a:t>Conscientious objection cannot justify denial of care.</a:t>
            </a:r>
          </a:p>
          <a:p>
            <a:r>
              <a:rPr dirty="0"/>
              <a:t>Balance personal conscience with professional duty.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Conflict of Interest in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83805" y="1964093"/>
            <a:ext cx="8822871" cy="2066731"/>
          </a:xfrm>
        </p:spPr>
        <p:txBody>
          <a:bodyPr/>
          <a:lstStyle/>
          <a:p>
            <a:r>
              <a:rPr dirty="0"/>
              <a:t>Occurs when financial, personal, or institutional interests influence care.</a:t>
            </a:r>
          </a:p>
          <a:p>
            <a:r>
              <a:rPr dirty="0"/>
              <a:t>Maintain transparency through disclosure and management policies.</a:t>
            </a:r>
          </a:p>
          <a:p>
            <a:r>
              <a:rPr dirty="0"/>
              <a:t>Ethical duty: patient’s welfare must always prevail.</a:t>
            </a:r>
          </a:p>
          <a:p>
            <a:r>
              <a:rPr dirty="0"/>
              <a:t>Institutional oversight ensures accountability.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Ethical Oversight in Reproductive Research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30051" y="2216020"/>
            <a:ext cx="7572569" cy="2141376"/>
          </a:xfrm>
        </p:spPr>
        <p:txBody>
          <a:bodyPr/>
          <a:lstStyle/>
          <a:p>
            <a:r>
              <a:rPr dirty="0"/>
              <a:t>All trials require IRB/REC approval before patient involvement.</a:t>
            </a:r>
          </a:p>
          <a:p>
            <a:r>
              <a:rPr dirty="0"/>
              <a:t>Balance innovation with patient safety and scientific validity.</a:t>
            </a:r>
          </a:p>
          <a:p>
            <a:r>
              <a:rPr dirty="0"/>
              <a:t>Ensure transparency, voluntariness, and confidentiality.</a:t>
            </a:r>
          </a:p>
          <a:p>
            <a:r>
              <a:rPr dirty="0"/>
              <a:t>Promote equitable access to research benefits.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989867-67C0-5D7C-D03A-EE1240233B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Professionalism and Conduct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0B6004-81F4-76E7-C219-E41EF064C6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44859" y="2255675"/>
            <a:ext cx="9982200" cy="234664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Honesty, competence, confidentiality, and respect are non-negotiable.</a:t>
            </a:r>
          </a:p>
          <a:p>
            <a:r>
              <a:rPr lang="en-US" dirty="0"/>
              <a:t>Ethics should be integrated throughout medical training and residency.</a:t>
            </a:r>
          </a:p>
          <a:p>
            <a:r>
              <a:rPr lang="en-US" dirty="0"/>
              <a:t>Avoid professional misconduct: false certification, referral kickbacks, and unnecessary procedures.</a:t>
            </a:r>
          </a:p>
          <a:p>
            <a:r>
              <a:rPr lang="en-US" dirty="0"/>
              <a:t>Uphold dignity of patients, especially during intimate examinations.</a:t>
            </a:r>
          </a:p>
          <a:p>
            <a:r>
              <a:rPr lang="en-US" dirty="0"/>
              <a:t>Continuous self-education and peer accountability are ethical duties.</a:t>
            </a:r>
          </a:p>
        </p:txBody>
      </p:sp>
    </p:spTree>
    <p:extLst>
      <p:ext uri="{BB962C8B-B14F-4D97-AF65-F5344CB8AC3E}">
        <p14:creationId xmlns:p14="http://schemas.microsoft.com/office/powerpoint/2010/main" val="5400769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6D482-6AED-77F2-EC46-80A355457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Emerging Ethical Frontiers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67ECB-3396-4FAC-A59E-41A337D84F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214" y="1758820"/>
            <a:ext cx="9982200" cy="2701212"/>
          </a:xfrm>
        </p:spPr>
        <p:txBody>
          <a:bodyPr/>
          <a:lstStyle/>
          <a:p>
            <a:r>
              <a:rPr lang="en-US" dirty="0"/>
              <a:t>Digital health (“eHealth”) raises new issues: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000" dirty="0"/>
              <a:t>Confidentiality of electronic records 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000" dirty="0"/>
              <a:t>Informed consent for telemedicine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US" sz="2000" dirty="0"/>
              <a:t>Online reproductive counseling ethics</a:t>
            </a:r>
          </a:p>
          <a:p>
            <a:r>
              <a:rPr lang="en-US" b="1" dirty="0"/>
              <a:t>Global bioethics</a:t>
            </a:r>
            <a:r>
              <a:rPr lang="en-US" dirty="0"/>
              <a:t>: equal access to maternal care, vaccines, and reproductive technologies across nations.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18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5B21C-26DE-69DA-5ACE-2762F698ED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Decision-Making in OBGYN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D3C0E-5481-1A8D-5304-A87CF39E6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6868" y="2190361"/>
            <a:ext cx="9982200" cy="2477278"/>
          </a:xfrm>
        </p:spPr>
        <p:txBody>
          <a:bodyPr/>
          <a:lstStyle/>
          <a:p>
            <a:r>
              <a:rPr lang="en-US" dirty="0"/>
              <a:t>Use Case-Based Ethical Reasoning (Jonsen’s Model):</a:t>
            </a:r>
          </a:p>
          <a:p>
            <a:pPr lvl="1"/>
            <a:r>
              <a:rPr lang="en-US" sz="1800" dirty="0"/>
              <a:t>Medical Indications – What does evidence say?</a:t>
            </a:r>
          </a:p>
          <a:p>
            <a:pPr lvl="1"/>
            <a:r>
              <a:rPr lang="en-US" sz="1800" dirty="0"/>
              <a:t>Patient Preferences – What does the woman want?</a:t>
            </a:r>
          </a:p>
          <a:p>
            <a:pPr lvl="1"/>
            <a:r>
              <a:rPr lang="en-US" sz="1800" dirty="0"/>
              <a:t>Quality of Life – What outcomes are acceptable?</a:t>
            </a:r>
          </a:p>
          <a:p>
            <a:pPr lvl="1"/>
            <a:r>
              <a:rPr lang="en-US" sz="1800" dirty="0"/>
              <a:t>Contextual Features – Family, religion, culture, and law</a:t>
            </a:r>
            <a:r>
              <a:rPr lang="en-US" dirty="0"/>
              <a:t>.</a:t>
            </a:r>
          </a:p>
          <a:p>
            <a:r>
              <a:rPr lang="en-US" dirty="0"/>
              <a:t>Ethical reasoning requires balancing compassion, law, and practicality.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775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Teaching Through 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Case analysis connects ethical theory to clinical practice.</a:t>
            </a:r>
          </a:p>
          <a:p>
            <a:r>
              <a:rPr dirty="0"/>
              <a:t>Encourages discussion, reflection, and value clarification.</a:t>
            </a:r>
          </a:p>
          <a:p>
            <a:r>
              <a:rPr dirty="0"/>
              <a:t>Useful for undergraduate and postgraduate ethics training.</a:t>
            </a:r>
          </a:p>
          <a:p>
            <a:r>
              <a:rPr dirty="0"/>
              <a:t>Facilitates professional growth and accountability.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Bioethical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2673221"/>
            <a:ext cx="9982200" cy="2262673"/>
          </a:xfrm>
        </p:spPr>
        <p:txBody>
          <a:bodyPr/>
          <a:lstStyle/>
          <a:p>
            <a:r>
              <a:rPr b="1" dirty="0"/>
              <a:t>Autonomy –</a:t>
            </a:r>
            <a:r>
              <a:rPr dirty="0"/>
              <a:t> respect patients’ rights to make informed choices.</a:t>
            </a:r>
          </a:p>
          <a:p>
            <a:r>
              <a:rPr b="1" dirty="0"/>
              <a:t>Beneficence –</a:t>
            </a:r>
            <a:r>
              <a:rPr dirty="0"/>
              <a:t> act in patients’ best health-related interests.</a:t>
            </a:r>
          </a:p>
          <a:p>
            <a:r>
              <a:rPr b="1" dirty="0"/>
              <a:t>Nonmaleficence –</a:t>
            </a:r>
            <a:r>
              <a:rPr dirty="0"/>
              <a:t> avoid causing harm through action or omission.</a:t>
            </a:r>
          </a:p>
          <a:p>
            <a:r>
              <a:rPr b="1" dirty="0"/>
              <a:t>Justice –</a:t>
            </a:r>
            <a:r>
              <a:rPr dirty="0"/>
              <a:t> provide fair, equitable care and resource allocation.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Case Study: Adolescent Confidentiality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7496" y="2372308"/>
            <a:ext cx="9982200" cy="2113384"/>
          </a:xfrm>
        </p:spPr>
        <p:txBody>
          <a:bodyPr/>
          <a:lstStyle/>
          <a:p>
            <a:r>
              <a:rPr dirty="0"/>
              <a:t>Scenario: a minor seeks contraception without parental knowledge.</a:t>
            </a:r>
          </a:p>
          <a:p>
            <a:r>
              <a:rPr dirty="0"/>
              <a:t>Ethical issue: respect autonomy vs parental rights.</a:t>
            </a:r>
          </a:p>
          <a:p>
            <a:r>
              <a:rPr dirty="0"/>
              <a:t>Approach: maintain confidentiality unless risk of harm exists.</a:t>
            </a:r>
          </a:p>
          <a:p>
            <a:r>
              <a:rPr dirty="0"/>
              <a:t>Emphasize patient trust and education on safe practices.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Cesarean Section on Request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Issue: elective cesarean for non-medical reasons.</a:t>
            </a:r>
          </a:p>
          <a:p>
            <a:r>
              <a:rPr dirty="0"/>
              <a:t>Weigh maternal autonomy against nonmaleficence and resource use.</a:t>
            </a:r>
          </a:p>
          <a:p>
            <a:r>
              <a:rPr dirty="0"/>
              <a:t>Counsel on risks, but respect informed decision.</a:t>
            </a:r>
          </a:p>
          <a:p>
            <a:r>
              <a:rPr dirty="0"/>
              <a:t>Promote balanced, evidence-based discussion.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Surrogacy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Raises issues of autonomy, exploitation, and parental rights.</a:t>
            </a:r>
          </a:p>
          <a:p>
            <a:r>
              <a:rPr dirty="0"/>
              <a:t>Ensure fully informed consent from all parties.</a:t>
            </a:r>
          </a:p>
          <a:p>
            <a:r>
              <a:rPr dirty="0"/>
              <a:t>Protect surrogate welfare and prevent coercion.</a:t>
            </a:r>
          </a:p>
          <a:p>
            <a:r>
              <a:rPr dirty="0"/>
              <a:t>Ethical practice demands transparent legal agreements.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Social Sex Selection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Selecting fetal sex for non-medical reasons undermines gender equality.</a:t>
            </a:r>
          </a:p>
          <a:p>
            <a:r>
              <a:rPr dirty="0"/>
              <a:t>Contradicts justice and professional integrity.</a:t>
            </a:r>
          </a:p>
          <a:p>
            <a:r>
              <a:rPr dirty="0"/>
              <a:t>Ethically permissible only for preventing sex-linked disorders.</a:t>
            </a:r>
          </a:p>
          <a:p>
            <a:r>
              <a:rPr dirty="0"/>
              <a:t>FIGO discourages non-medical sex selection.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FIGO Recommendations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6745" y="2094722"/>
            <a:ext cx="8477639" cy="2085392"/>
          </a:xfrm>
        </p:spPr>
        <p:txBody>
          <a:bodyPr/>
          <a:lstStyle/>
          <a:p>
            <a:r>
              <a:rPr dirty="0"/>
              <a:t>Promote ethics training in all residency programs.</a:t>
            </a:r>
          </a:p>
          <a:p>
            <a:r>
              <a:rPr dirty="0"/>
              <a:t>Institutionalize ethics review for all research and innovations.</a:t>
            </a:r>
          </a:p>
          <a:p>
            <a:r>
              <a:rPr dirty="0"/>
              <a:t>Adopt a patient-centered, rights-based approach to care.</a:t>
            </a:r>
          </a:p>
          <a:p>
            <a:r>
              <a:rPr dirty="0"/>
              <a:t>Develop national guidelines based on FIGO’s ethical statements.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 and Key Messages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777" y="1562875"/>
            <a:ext cx="9121451" cy="5024537"/>
          </a:xfrm>
        </p:spPr>
        <p:txBody>
          <a:bodyPr>
            <a:normAutofit lnSpcReduction="10000"/>
          </a:bodyPr>
          <a:lstStyle/>
          <a:p>
            <a:r>
              <a:rPr dirty="0"/>
              <a:t>Medical ethics is central to quality gynecologic and obstetric care.</a:t>
            </a:r>
          </a:p>
          <a:p>
            <a:r>
              <a:rPr dirty="0"/>
              <a:t>Continuous ethics education sustains excellence in women’s health.</a:t>
            </a:r>
            <a:endParaRPr lang="en-US" dirty="0"/>
          </a:p>
          <a:p>
            <a:r>
              <a:rPr lang="en-US" dirty="0"/>
              <a:t>Four guiding principles: autonomy, beneficence, nonmaleficence, justice.</a:t>
            </a:r>
          </a:p>
          <a:p>
            <a:r>
              <a:rPr lang="en-US" dirty="0"/>
              <a:t>Ethical reasoning applies to individual, institutional, and societal levels.</a:t>
            </a:r>
          </a:p>
          <a:p>
            <a:r>
              <a:rPr lang="en-US" dirty="0"/>
              <a:t>Moral sensitivity and integrity form the foundation of professionalism.</a:t>
            </a:r>
          </a:p>
          <a:p>
            <a:r>
              <a:rPr lang="en-US" dirty="0"/>
              <a:t>Respect the woman’s autonomy and dignity in all reproductive decisions.</a:t>
            </a:r>
          </a:p>
          <a:p>
            <a:r>
              <a:rPr lang="en-US" dirty="0"/>
              <a:t>Balance maternal and fetal interests ethically and compassionately.</a:t>
            </a:r>
          </a:p>
          <a:p>
            <a:r>
              <a:rPr lang="en-US" dirty="0"/>
              <a:t>Maintain confidentiality, honesty, and justice in practice.</a:t>
            </a:r>
          </a:p>
          <a:p>
            <a:r>
              <a:rPr lang="en-US" dirty="0"/>
              <a:t>Avoid exploitation in reproductive technologies.</a:t>
            </a:r>
          </a:p>
          <a:p>
            <a:r>
              <a:rPr lang="en-US" dirty="0"/>
              <a:t>Promote ethical education, gender equity, and global accountability in women’s health.</a:t>
            </a:r>
          </a:p>
          <a:p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• FIGO. Current Ethical Challenges in Obstetric and Gynecologic Practice, Research and Education. Jaypee Brothers, 2019.</a:t>
            </a:r>
            <a:endParaRPr lang="en-US" dirty="0"/>
          </a:p>
          <a:p>
            <a:r>
              <a:rPr lang="en-US" dirty="0"/>
              <a:t>BANGLADESH MEDICAL AND DENTAL COUNCIL, Code of Professional Conduct, Etiquette and Ethics </a:t>
            </a:r>
            <a:br>
              <a:rPr lang="en-US" dirty="0"/>
            </a:br>
            <a:r>
              <a:rPr lang="en-US" dirty="0"/>
              <a:t> </a:t>
            </a:r>
            <a:endParaRPr dirty="0"/>
          </a:p>
          <a:p>
            <a:r>
              <a:rPr dirty="0"/>
              <a:t>Chervenak FA, McCullough LB, Dickens BM et al., FIGO Committee on Ethical and Professional Aspects of Human Reproduction.</a:t>
            </a:r>
          </a:p>
          <a:p>
            <a:r>
              <a:rPr dirty="0"/>
              <a:t>WHO. Guidance on Ethical Issues in Reproductive Health, 2018.</a:t>
            </a:r>
          </a:p>
          <a:p>
            <a:r>
              <a:rPr dirty="0"/>
              <a:t>McCullough LB, Chervenak FA. Ethics in Obstetrics and Gynecology, Oxford University Press, 1984.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810F054-7D91-8B12-FA9C-1738B4BAD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31821" y="2586925"/>
            <a:ext cx="3728358" cy="1684150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7100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99AC4638-9AD7-F528-928E-BD0BAD643A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Types of ethics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493A63B7-E137-87DB-9798-9DE3956B5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6663" y="1835798"/>
            <a:ext cx="7544578" cy="3186404"/>
          </a:xfrm>
        </p:spPr>
        <p:txBody>
          <a:bodyPr/>
          <a:lstStyle/>
          <a:p>
            <a:r>
              <a:rPr lang="en-GB" altLang="en-US" b="1" dirty="0"/>
              <a:t>Duty based ethics</a:t>
            </a:r>
          </a:p>
          <a:p>
            <a:pPr lvl="1"/>
            <a:r>
              <a:rPr lang="en-GB" altLang="en-US" dirty="0"/>
              <a:t>Where conscience and motive are paramount</a:t>
            </a:r>
          </a:p>
          <a:p>
            <a:pPr lvl="1"/>
            <a:r>
              <a:rPr lang="en-GB" altLang="en-US" dirty="0"/>
              <a:t>“Good cannot come from evil”</a:t>
            </a:r>
          </a:p>
          <a:p>
            <a:pPr lvl="1"/>
            <a:r>
              <a:rPr lang="en-GB" altLang="en-US" dirty="0"/>
              <a:t>Often related to religion or culture</a:t>
            </a:r>
          </a:p>
          <a:p>
            <a:r>
              <a:rPr lang="en-GB" altLang="en-US" b="1" dirty="0"/>
              <a:t>Goal based ethics</a:t>
            </a:r>
          </a:p>
          <a:p>
            <a:pPr lvl="1"/>
            <a:r>
              <a:rPr lang="en-GB" altLang="en-US" dirty="0"/>
              <a:t>No action is inherently right or wrong, it depends on the consequences</a:t>
            </a:r>
          </a:p>
          <a:p>
            <a:pPr lvl="1"/>
            <a:r>
              <a:rPr lang="en-GB" altLang="en-US" dirty="0"/>
              <a:t>“The end justifies the means”</a:t>
            </a:r>
          </a:p>
          <a:p>
            <a:r>
              <a:rPr lang="en-GB" altLang="en-US" b="1" dirty="0"/>
              <a:t>Human rights</a:t>
            </a:r>
          </a:p>
          <a:p>
            <a:pPr lvl="1"/>
            <a:endParaRPr lang="en-GB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 descr="Stacked List showing 4 groups arranged from left to right with task descriptions under each group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77575095"/>
              </p:ext>
            </p:extLst>
          </p:nvPr>
        </p:nvGraphicFramePr>
        <p:xfrm>
          <a:off x="0" y="76200"/>
          <a:ext cx="12080033" cy="670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3534DEA6-80DE-56CB-9BFA-F26E2E76A2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</p:spPr>
        <p:txBody>
          <a:bodyPr/>
          <a:lstStyle/>
          <a:p>
            <a:r>
              <a:rPr dirty="0"/>
              <a:t>Levels of Ethical Analysis</a:t>
            </a:r>
          </a:p>
        </p:txBody>
      </p:sp>
    </p:spTree>
    <p:extLst>
      <p:ext uri="{BB962C8B-B14F-4D97-AF65-F5344CB8AC3E}">
        <p14:creationId xmlns:p14="http://schemas.microsoft.com/office/powerpoint/2010/main" val="365222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900" y="391886"/>
            <a:ext cx="9980682" cy="781276"/>
          </a:xfrm>
        </p:spPr>
        <p:txBody>
          <a:bodyPr/>
          <a:lstStyle/>
          <a:p>
            <a:r>
              <a:rPr dirty="0"/>
              <a:t>Professionalism in </a:t>
            </a:r>
            <a:r>
              <a:rPr lang="en-US" dirty="0"/>
              <a:t>Practice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82" y="2281335"/>
            <a:ext cx="9982200" cy="2001416"/>
          </a:xfrm>
        </p:spPr>
        <p:txBody>
          <a:bodyPr/>
          <a:lstStyle/>
          <a:p>
            <a:r>
              <a:rPr dirty="0"/>
              <a:t>Professionalism means placing patient interests above self-interest.</a:t>
            </a:r>
          </a:p>
          <a:p>
            <a:r>
              <a:rPr dirty="0"/>
              <a:t>Includes competence, honesty, confidentiality, and accountability.</a:t>
            </a:r>
          </a:p>
          <a:p>
            <a:r>
              <a:rPr dirty="0"/>
              <a:t>Physician integrity and empathy build patient trust.</a:t>
            </a:r>
          </a:p>
          <a:p>
            <a:r>
              <a:rPr dirty="0"/>
              <a:t>Ethical decisions reflect personal and institutional values.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Importance in Gynecology &amp; Obstetrics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900" y="1988036"/>
            <a:ext cx="9982200" cy="2085392"/>
          </a:xfrm>
        </p:spPr>
        <p:txBody>
          <a:bodyPr/>
          <a:lstStyle/>
          <a:p>
            <a:r>
              <a:rPr dirty="0"/>
              <a:t>Gynecology and obstetrics involve two patients: mother and fetus.</a:t>
            </a:r>
          </a:p>
          <a:p>
            <a:r>
              <a:rPr dirty="0"/>
              <a:t>Complex issues include reproductive rights, consent, and fetal interventions.</a:t>
            </a:r>
          </a:p>
          <a:p>
            <a:r>
              <a:rPr dirty="0"/>
              <a:t>Ethical principles help navigate moral dilemmas and protect patient welfare.</a:t>
            </a:r>
          </a:p>
          <a:p>
            <a:r>
              <a:rPr dirty="0"/>
              <a:t>Ethical education strengthens professionalism and patient trust.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Ethical Framework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5997" y="2218353"/>
            <a:ext cx="10474389" cy="2421294"/>
          </a:xfrm>
        </p:spPr>
        <p:txBody>
          <a:bodyPr/>
          <a:lstStyle/>
          <a:p>
            <a:r>
              <a:rPr dirty="0"/>
              <a:t>Covers clinical practice, research, health policy, and education.</a:t>
            </a:r>
          </a:p>
          <a:p>
            <a:r>
              <a:rPr dirty="0"/>
              <a:t>Applies universal ethical reasoning to culturally diverse contexts.</a:t>
            </a:r>
          </a:p>
          <a:p>
            <a:r>
              <a:rPr dirty="0"/>
              <a:t>Encourages continuous ethics education among practitioners.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54683-0F4E-6B4F-8F8A-64E4550D7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Issues Specific to OBGYN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66472D-6000-311F-0EB5-0B243BA8D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3945" y="1740160"/>
            <a:ext cx="8225712" cy="3559629"/>
          </a:xfrm>
        </p:spPr>
        <p:txBody>
          <a:bodyPr/>
          <a:lstStyle/>
          <a:p>
            <a:r>
              <a:rPr lang="en-US" dirty="0"/>
              <a:t>Informed Consent and Patient Rights</a:t>
            </a:r>
          </a:p>
          <a:p>
            <a:r>
              <a:rPr lang="en-US" dirty="0"/>
              <a:t>Maternal–Fetal Conflict</a:t>
            </a:r>
          </a:p>
          <a:p>
            <a:r>
              <a:rPr lang="en-US" dirty="0"/>
              <a:t>Reproductive Rights and Family Planning</a:t>
            </a:r>
          </a:p>
          <a:p>
            <a:r>
              <a:rPr lang="en-US" dirty="0"/>
              <a:t>Assisted Reproductive Technologies (ART)</a:t>
            </a:r>
          </a:p>
          <a:p>
            <a:r>
              <a:rPr lang="en-US" dirty="0"/>
              <a:t>Termination of Pregnancy</a:t>
            </a:r>
          </a:p>
          <a:p>
            <a:r>
              <a:rPr lang="en-US" dirty="0"/>
              <a:t>Confidentiality</a:t>
            </a:r>
          </a:p>
          <a:p>
            <a:r>
              <a:rPr lang="en-US" dirty="0"/>
              <a:t>Gender-Based and Cultural Issues</a:t>
            </a:r>
          </a:p>
        </p:txBody>
      </p:sp>
    </p:spTree>
    <p:extLst>
      <p:ext uri="{BB962C8B-B14F-4D97-AF65-F5344CB8AC3E}">
        <p14:creationId xmlns:p14="http://schemas.microsoft.com/office/powerpoint/2010/main" val="60012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140</TotalTime>
  <Words>1908</Words>
  <Application>Microsoft Office PowerPoint</Application>
  <PresentationFormat>Widescreen</PresentationFormat>
  <Paragraphs>225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2" baseType="lpstr">
      <vt:lpstr>Arial</vt:lpstr>
      <vt:lpstr>Euphemia</vt:lpstr>
      <vt:lpstr>Plantagenet Cherokee</vt:lpstr>
      <vt:lpstr>Wingdings</vt:lpstr>
      <vt:lpstr>Academic Literature 16x9</vt:lpstr>
      <vt:lpstr>PowerPoint Presentation</vt:lpstr>
      <vt:lpstr>Introduction to Medical Ethics</vt:lpstr>
      <vt:lpstr>Core Bioethical Principles</vt:lpstr>
      <vt:lpstr>Types of ethics</vt:lpstr>
      <vt:lpstr>Levels of Ethical Analysis</vt:lpstr>
      <vt:lpstr>Professionalism in Practice</vt:lpstr>
      <vt:lpstr>Importance in Gynecology &amp; Obstetrics</vt:lpstr>
      <vt:lpstr>Ethical Framework</vt:lpstr>
      <vt:lpstr>Ethical Issues Specific to OBGYN Practice</vt:lpstr>
      <vt:lpstr>Informed Consent and Patient Rights</vt:lpstr>
      <vt:lpstr>Consent in Emergency Obstetrics</vt:lpstr>
      <vt:lpstr>Maternal–Fetal Conflict</vt:lpstr>
      <vt:lpstr>Fetus as a Patient – Implications</vt:lpstr>
      <vt:lpstr>Fetus as a Patient – Research &amp; Innovation</vt:lpstr>
      <vt:lpstr>Sexual and Reproductive Health Services</vt:lpstr>
      <vt:lpstr>Termination of Pregnancy</vt:lpstr>
      <vt:lpstr>Termination of Pregnancy</vt:lpstr>
      <vt:lpstr>Ethical Issues in Women with HIV</vt:lpstr>
      <vt:lpstr>HIV and Reproductive Rights</vt:lpstr>
      <vt:lpstr>Confidentiality, Gender-Based and Cultural Issues </vt:lpstr>
      <vt:lpstr>Ethical and Legal Concerns in Uterine Transplantation</vt:lpstr>
      <vt:lpstr>Criminalization of Medical Errors</vt:lpstr>
      <vt:lpstr>Conscientious Objection and Duty to Refer</vt:lpstr>
      <vt:lpstr>Conflict of Interest in Practice</vt:lpstr>
      <vt:lpstr>Ethical Oversight in Reproductive Research</vt:lpstr>
      <vt:lpstr>Professionalism and Conduct</vt:lpstr>
      <vt:lpstr>Emerging Ethical Frontiers</vt:lpstr>
      <vt:lpstr>Ethical Decision-Making in OBGYN</vt:lpstr>
      <vt:lpstr>Teaching Through Case Studies</vt:lpstr>
      <vt:lpstr>Case Study: Adolescent Confidentiality</vt:lpstr>
      <vt:lpstr>Case Study: Cesarean Section on Request</vt:lpstr>
      <vt:lpstr>Case Study: Surrogacy</vt:lpstr>
      <vt:lpstr>Case Study: Social Sex Selection</vt:lpstr>
      <vt:lpstr>FIGO Recommendations</vt:lpstr>
      <vt:lpstr>Summary and Key Messages</vt:lpstr>
      <vt:lpstr>References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DMA Team-1</dc:creator>
  <cp:lastModifiedBy>DMA Team-1</cp:lastModifiedBy>
  <cp:revision>1</cp:revision>
  <dcterms:created xsi:type="dcterms:W3CDTF">2025-10-27T07:09:54Z</dcterms:created>
  <dcterms:modified xsi:type="dcterms:W3CDTF">2026-07-01T06:06:44Z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